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drawings/drawing1.xml" ContentType="application/vnd.openxmlformats-officedocument.drawingml.chartshapes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2"/>
  </p:notesMasterIdLst>
  <p:sldIdLst>
    <p:sldId id="300" r:id="rId2"/>
    <p:sldId id="293" r:id="rId3"/>
    <p:sldId id="298" r:id="rId4"/>
    <p:sldId id="301" r:id="rId5"/>
    <p:sldId id="302" r:id="rId6"/>
    <p:sldId id="303" r:id="rId7"/>
    <p:sldId id="305" r:id="rId8"/>
    <p:sldId id="306" r:id="rId9"/>
    <p:sldId id="308" r:id="rId10"/>
    <p:sldId id="286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mbria" panose="02040503050406030204" pitchFamily="18" charset="0"/>
      <p:regular r:id="rId17"/>
      <p:bold r:id="rId18"/>
      <p:italic r:id="rId19"/>
      <p:boldItalic r:id="rId20"/>
    </p:embeddedFont>
    <p:embeddedFont>
      <p:font typeface="Century Gothic" panose="020B0502020202020204" pitchFamily="34" charset="0"/>
      <p:regular r:id="rId21"/>
      <p:bold r:id="rId22"/>
      <p:italic r:id="rId23"/>
      <p:boldItalic r:id="rId24"/>
    </p:embeddedFont>
    <p:embeddedFont>
      <p:font typeface="Comfortaa" panose="020B0604020202020204" charset="0"/>
      <p:regular r:id="rId25"/>
      <p:bold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54" roundtripDataSignature="AMtx7mg32IZ4pFYe/tTjXnMj5sQz+53qb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5B3D7"/>
    <a:srgbClr val="FF5050"/>
    <a:srgbClr val="771446"/>
    <a:srgbClr val="7213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54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56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chartUserShapes" Target="../drawings/drawing1.xml"/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8.2812500000000011E-2"/>
          <c:y val="2.578124841404723E-2"/>
          <c:w val="0.80137647637795262"/>
          <c:h val="0.94843750317190556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invertIfNegative val="0"/>
          <c:dLbls>
            <c:dLbl>
              <c:idx val="0"/>
              <c:layout>
                <c:manualLayout>
                  <c:x val="3.2387714090440778E-2"/>
                  <c:y val="-2.04198896504772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B51-481E-9BEE-D4C011513953}"/>
                </c:ext>
              </c:extLst>
            </c:dLbl>
            <c:dLbl>
              <c:idx val="1"/>
              <c:layout>
                <c:manualLayout>
                  <c:x val="3.0915545268148017E-2"/>
                  <c:y val="-9.792428026095635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6-9B51-481E-9BEE-D4C011513953}"/>
                </c:ext>
              </c:extLst>
            </c:dLbl>
            <c:dLbl>
              <c:idx val="2"/>
              <c:layout>
                <c:manualLayout>
                  <c:x val="3.2387714090440778E-2"/>
                  <c:y val="-7.3670588555456384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9B51-481E-9BEE-D4C011513953}"/>
                </c:ext>
              </c:extLst>
            </c:dLbl>
            <c:dLbl>
              <c:idx val="3"/>
              <c:layout>
                <c:manualLayout>
                  <c:x val="-1.0105707289700231E-3"/>
                  <c:y val="1.8493559284162766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471980772738081"/>
                      <c:h val="0.19736441625350643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4-9B51-481E-9BEE-D4C011513953}"/>
                </c:ext>
              </c:extLst>
            </c:dLbl>
            <c:dLbl>
              <c:idx val="4"/>
              <c:layout>
                <c:manualLayout>
                  <c:x val="-1.509587412516078E-2"/>
                  <c:y val="1.0879774829111379E-2"/>
                </c:manualLayout>
              </c:layout>
              <c:numFmt formatCode="_(* #,##0_);_(* \(#,##0\);_(* &quot;-&quot;_);_(@_)" sourceLinked="0"/>
              <c:spPr>
                <a:noFill/>
                <a:ln>
                  <a:noFill/>
                </a:ln>
                <a:effectLst/>
              </c:spPr>
              <c:txPr>
                <a:bodyPr wrap="square" lIns="38100" tIns="19050" rIns="38100" bIns="19050" anchor="b" anchorCtr="0">
                  <a:noAutofit/>
                </a:bodyPr>
                <a:lstStyle/>
                <a:p>
                  <a:pPr>
                    <a:defRPr lang="en-US"/>
                  </a:pPr>
                  <a:endParaRPr lang="en-US"/>
                </a:p>
              </c:txPr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5886779793296111"/>
                      <c:h val="0.10034964943150634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9B51-481E-9BEE-D4C011513953}"/>
                </c:ext>
              </c:extLst>
            </c:dLbl>
            <c:numFmt formatCode="_(* #,##0_);_(* \(#,##0\);_(* &quot;-&quot;_);_(@_)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b" anchorCtr="0">
                <a:spAutoFit/>
              </a:bodyPr>
              <a:lstStyle/>
              <a:p>
                <a:pPr>
                  <a:defRPr lang="en-US"/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Sheet1!$B$2:$B$6</c:f>
              <c:numCache>
                <c:formatCode>_(* #,##0_);_(* \(#,##0\);_(* "-"_);_(@_)</c:formatCode>
                <c:ptCount val="5"/>
                <c:pt idx="0">
                  <c:v>11483903.199999999</c:v>
                </c:pt>
                <c:pt idx="1">
                  <c:v>34451709.600000001</c:v>
                </c:pt>
                <c:pt idx="2">
                  <c:v>68903419.200000003</c:v>
                </c:pt>
                <c:pt idx="3">
                  <c:v>137806838.40000001</c:v>
                </c:pt>
                <c:pt idx="4">
                  <c:v>206710257.59999999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B51-481E-9BEE-D4C011513953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Cost</c:v>
                </c:pt>
              </c:strCache>
            </c:strRef>
          </c:tx>
          <c:invertIfNegative val="0"/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Sheet1!$C$2:$C$6</c:f>
              <c:numCache>
                <c:formatCode>_(* #,##0_);_(* \(#,##0\);_(* "-"_);_(@_)</c:formatCode>
                <c:ptCount val="5"/>
                <c:pt idx="0">
                  <c:v>24770780.640000001</c:v>
                </c:pt>
                <c:pt idx="1">
                  <c:v>76280141.920000002</c:v>
                </c:pt>
                <c:pt idx="2">
                  <c:v>101193613.84000002</c:v>
                </c:pt>
                <c:pt idx="3">
                  <c:v>105576105.68000002</c:v>
                </c:pt>
                <c:pt idx="4">
                  <c:v>125302883.57000002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B51-481E-9BEE-D4C011513953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Net Profit</c:v>
                </c:pt>
              </c:strCache>
            </c:strRef>
          </c:tx>
          <c:invertIfNegative val="0"/>
          <c:cat>
            <c:strRef>
              <c:f>Sheet1!$A$2:$A$6</c:f>
              <c:strCache>
                <c:ptCount val="5"/>
                <c:pt idx="0">
                  <c:v>Year 1</c:v>
                </c:pt>
                <c:pt idx="1">
                  <c:v>Year 2</c:v>
                </c:pt>
                <c:pt idx="2">
                  <c:v>Year 3</c:v>
                </c:pt>
                <c:pt idx="3">
                  <c:v>Year 4</c:v>
                </c:pt>
                <c:pt idx="4">
                  <c:v>Year 5</c:v>
                </c:pt>
              </c:strCache>
            </c:strRef>
          </c:cat>
          <c:val>
            <c:numRef>
              <c:f>Sheet1!$D$2:$D$6</c:f>
              <c:numCache>
                <c:formatCode>_(* #,##0_);_(* \(#,##0\);_(* "-"_);_(@_)</c:formatCode>
                <c:ptCount val="5"/>
                <c:pt idx="0">
                  <c:v>-13577989.476857057</c:v>
                </c:pt>
                <c:pt idx="1">
                  <c:v>-42419682.32</c:v>
                </c:pt>
                <c:pt idx="2">
                  <c:v>-33138944.640000015</c:v>
                </c:pt>
                <c:pt idx="3">
                  <c:v>30357456.140666652</c:v>
                </c:pt>
                <c:pt idx="4">
                  <c:v>77893476.662458301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B51-481E-9BEE-D4C01151395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9902720"/>
        <c:axId val="69903104"/>
      </c:barChart>
      <c:catAx>
        <c:axId val="699027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effectLst>
            <a:softEdge rad="0"/>
          </a:effectLst>
        </c:spPr>
        <c:crossAx val="69903104"/>
        <c:crosses val="autoZero"/>
        <c:auto val="1"/>
        <c:lblAlgn val="ctr"/>
        <c:lblOffset val="100"/>
        <c:noMultiLvlLbl val="0"/>
      </c:catAx>
      <c:valAx>
        <c:axId val="69903104"/>
        <c:scaling>
          <c:orientation val="minMax"/>
        </c:scaling>
        <c:delete val="1"/>
        <c:axPos val="l"/>
        <c:numFmt formatCode="_(* #,##0_);_(* \(#,##0\);_(* &quot;-&quot;_);_(@_)" sourceLinked="1"/>
        <c:majorTickMark val="out"/>
        <c:minorTickMark val="none"/>
        <c:tickLblPos val="nextTo"/>
        <c:crossAx val="69902720"/>
        <c:crosses val="autoZero"/>
        <c:crossBetween val="between"/>
      </c:valAx>
      <c:spPr>
        <a:noFill/>
        <a:ln w="25400">
          <a:noFill/>
        </a:ln>
      </c:spPr>
    </c:plotArea>
    <c:legend>
      <c:legendPos val="r"/>
      <c:layout>
        <c:manualLayout>
          <c:xMode val="edge"/>
          <c:yMode val="edge"/>
          <c:x val="0.84512647637795268"/>
          <c:y val="0.28703904484257836"/>
          <c:w val="0.1459200985588047"/>
          <c:h val="0.19845778045838358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  <c:userShapes r:id="rId2"/>
</c:chartSpace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1.11022E-16</cdr:x>
      <cdr:y>0.0045</cdr:y>
    </cdr:from>
    <cdr:to>
      <cdr:x>1</cdr:x>
      <cdr:y>0.00892</cdr:y>
    </cdr:to>
    <cdr:sp macro="" textlink="">
      <cdr:nvSpPr>
        <cdr:cNvPr id="2" name="Google Shape;533;p23"/>
        <cdr:cNvSpPr/>
      </cdr:nvSpPr>
      <cdr:spPr>
        <a:xfrm xmlns:a="http://schemas.openxmlformats.org/drawingml/2006/main">
          <a:off x="1072896" y="24384"/>
          <a:ext cx="8128000" cy="23951"/>
        </a:xfrm>
        <a:prstGeom xmlns:a="http://schemas.openxmlformats.org/drawingml/2006/main" prst="rect">
          <a:avLst/>
        </a:prstGeom>
        <a:solidFill xmlns:a="http://schemas.openxmlformats.org/drawingml/2006/main">
          <a:schemeClr val="bg1"/>
        </a:solidFill>
        <a:ln xmlns:a="http://schemas.openxmlformats.org/drawingml/2006/main">
          <a:noFill/>
        </a:ln>
      </cdr:spPr>
      <cdr:txBody>
        <a:bodyPr xmlns:a="http://schemas.openxmlformats.org/drawingml/2006/main" spcFirstLastPara="1" wrap="square" lIns="91425" tIns="91425" rIns="91425" bIns="91425" anchor="ctr" anchorCtr="0">
          <a:noAutofit/>
        </a:bodyPr>
        <a:lstStyle xmlns:a="http://schemas.openxmlformats.org/drawingml/2006/main">
          <a:def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</a:defPPr>
          <a:lvl1pPr marR="0" lvl="0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1pPr>
          <a:lvl2pPr marR="0" lvl="1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2pPr>
          <a:lvl3pPr marR="0" lvl="2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3pPr>
          <a:lvl4pPr marR="0" lvl="3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4pPr>
          <a:lvl5pPr marR="0" lvl="4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5pPr>
          <a:lvl6pPr marR="0" lvl="5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6pPr>
          <a:lvl7pPr marR="0" lvl="6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7pPr>
          <a:lvl8pPr marR="0" lvl="7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8pPr>
          <a:lvl9pPr marR="0" lvl="8" algn="l" rtl="0">
            <a:lnSpc>
              <a:spcPct val="100000"/>
            </a:lnSpc>
            <a:spcBef>
              <a:spcPts val="0"/>
            </a:spcBef>
            <a:spcAft>
              <a:spcPts val="0"/>
            </a:spcAft>
            <a:buClr>
              <a:srgbClr val="000000"/>
            </a:buClr>
            <a:buFont typeface="Arial"/>
            <a:def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defRPr>
          </a:lvl9pPr>
        </a:lstStyle>
        <a:p xmlns:a="http://schemas.openxmlformats.org/drawingml/2006/main">
          <a:pPr marL="0" lvl="0" indent="0" algn="l" rtl="0">
            <a:spcBef>
              <a:spcPts val="0"/>
            </a:spcBef>
            <a:spcAft>
              <a:spcPts val="0"/>
            </a:spcAft>
            <a:buNone/>
          </a:pPr>
          <a:endParaRPr/>
        </a:p>
      </cdr:txBody>
    </cdr:sp>
  </cdr:relSizeAnchor>
</c:userShape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7-24T07:52:50.815"/>
    </inkml:context>
    <inkml:brush xml:id="br0">
      <inkml:brushProperty name="width" value="0.025" units="cm"/>
      <inkml:brushProperty name="height" value="0.025" units="cm"/>
    </inkml:brush>
  </inkml:definitions>
  <inkml:trace contextRef="#ctx0" brushRef="#br0">1 0 24575,'0'0'-8191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2-07-24T07:53:23.785"/>
    </inkml:context>
    <inkml:brush xml:id="br0">
      <inkml:brushProperty name="width" value="0.025" units="cm"/>
      <inkml:brushProperty name="height" value="0.025" units="cm"/>
      <inkml:brushProperty name="ignorePressure" value="1"/>
    </inkml:brush>
  </inkml:definitions>
  <inkml:trace contextRef="#ctx0" brushRef="#br0">0 1</inkml:trace>
</inkml:ink>
</file>

<file path=ppt/media/image1.jpg>
</file>

<file path=ppt/media/image10.jpeg>
</file>

<file path=ppt/media/image11.jpeg>
</file>

<file path=ppt/media/image12.jpeg>
</file>

<file path=ppt/media/image2.jpeg>
</file>

<file path=ppt/media/image2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pPr marL="0" marR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0914731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9" name="Google Shape;609;p3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610" name="Google Shape;610;p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2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031750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292096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83462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988574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7519008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7aba2596d2_1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7aba2596d2_1_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3000" b="1">
              <a:solidFill>
                <a:schemeClr val="accent1"/>
              </a:solidFill>
            </a:endParaRPr>
          </a:p>
        </p:txBody>
      </p:sp>
      <p:sp>
        <p:nvSpPr>
          <p:cNvPr id="233" name="Google Shape;233;g7aba2596d2_1_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buNone/>
              </a:pPr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119745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5"/>
          <p:cNvSpPr txBox="1">
            <a:spLocks noGrp="1"/>
          </p:cNvSpPr>
          <p:nvPr>
            <p:ph type="title"/>
          </p:nvPr>
        </p:nvSpPr>
        <p:spPr>
          <a:xfrm rot="5400000">
            <a:off x="3154893" y="1447800"/>
            <a:ext cx="3901017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55"/>
          <p:cNvSpPr txBox="1">
            <a:spLocks noGrp="1"/>
          </p:cNvSpPr>
          <p:nvPr>
            <p:ph type="body" idx="1"/>
          </p:nvPr>
        </p:nvSpPr>
        <p:spPr>
          <a:xfrm rot="5400000">
            <a:off x="360893" y="127000"/>
            <a:ext cx="3901017" cy="401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55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55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55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7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47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47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47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47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8"/>
          <p:cNvSpPr txBox="1">
            <a:spLocks noGrp="1"/>
          </p:cNvSpPr>
          <p:nvPr>
            <p:ph type="title"/>
          </p:nvPr>
        </p:nvSpPr>
        <p:spPr>
          <a:xfrm>
            <a:off x="481541" y="2937933"/>
            <a:ext cx="5181600" cy="9080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667" b="1" cap="none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48"/>
          <p:cNvSpPr txBox="1">
            <a:spLocks noGrp="1"/>
          </p:cNvSpPr>
          <p:nvPr>
            <p:ph type="body" idx="1"/>
          </p:nvPr>
        </p:nvSpPr>
        <p:spPr>
          <a:xfrm>
            <a:off x="481541" y="1937810"/>
            <a:ext cx="5181600" cy="1000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1000"/>
              <a:buNone/>
              <a:defRPr sz="1333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900"/>
              <a:buNone/>
              <a:defRPr sz="12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rgbClr val="888888"/>
              </a:buClr>
              <a:buSzPts val="800"/>
              <a:buNone/>
              <a:defRPr sz="1067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rgbClr val="888888"/>
              </a:buClr>
              <a:buSzPts val="700"/>
              <a:buNone/>
              <a:defRPr sz="933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8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8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8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49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49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914400" lvl="1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371600" lvl="2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endParaRPr/>
          </a:p>
        </p:txBody>
      </p:sp>
      <p:sp>
        <p:nvSpPr>
          <p:cNvPr id="40" name="Google Shape;40;p49"/>
          <p:cNvSpPr txBox="1">
            <a:spLocks noGrp="1"/>
          </p:cNvSpPr>
          <p:nvPr>
            <p:ph type="body" idx="2"/>
          </p:nvPr>
        </p:nvSpPr>
        <p:spPr>
          <a:xfrm>
            <a:off x="3098800" y="1066800"/>
            <a:ext cx="2692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867"/>
            </a:lvl1pPr>
            <a:lvl2pPr marL="914400" lvl="1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600"/>
            </a:lvl2pPr>
            <a:lvl3pPr marL="1371600" lvl="2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 sz="1200"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 sz="1200"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9pPr>
          </a:lstStyle>
          <a:p>
            <a:endParaRPr/>
          </a:p>
        </p:txBody>
      </p:sp>
      <p:sp>
        <p:nvSpPr>
          <p:cNvPr id="41" name="Google Shape;41;p49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9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49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0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50"/>
          <p:cNvSpPr txBox="1">
            <a:spLocks noGrp="1"/>
          </p:cNvSpPr>
          <p:nvPr>
            <p:ph type="body" idx="1"/>
          </p:nvPr>
        </p:nvSpPr>
        <p:spPr>
          <a:xfrm>
            <a:off x="304800" y="1023409"/>
            <a:ext cx="2693459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1828800" lvl="3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2286000" lvl="4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2743200" lvl="5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3200400" lvl="6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3657600" lvl="7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4114800" lvl="8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endParaRPr/>
          </a:p>
        </p:txBody>
      </p:sp>
      <p:sp>
        <p:nvSpPr>
          <p:cNvPr id="47" name="Google Shape;47;p50"/>
          <p:cNvSpPr txBox="1">
            <a:spLocks noGrp="1"/>
          </p:cNvSpPr>
          <p:nvPr>
            <p:ph type="body" idx="2"/>
          </p:nvPr>
        </p:nvSpPr>
        <p:spPr>
          <a:xfrm>
            <a:off x="304800" y="1449917"/>
            <a:ext cx="2693459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914400" lvl="1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1828800" lvl="3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2286000" lvl="4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2743200" lvl="5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3200400" lvl="6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3657600" lvl="7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4114800" lvl="8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endParaRPr/>
          </a:p>
        </p:txBody>
      </p:sp>
      <p:sp>
        <p:nvSpPr>
          <p:cNvPr id="48" name="Google Shape;48;p50"/>
          <p:cNvSpPr txBox="1">
            <a:spLocks noGrp="1"/>
          </p:cNvSpPr>
          <p:nvPr>
            <p:ph type="body" idx="3"/>
          </p:nvPr>
        </p:nvSpPr>
        <p:spPr>
          <a:xfrm>
            <a:off x="3096685" y="1023409"/>
            <a:ext cx="2694516" cy="42650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600" b="1"/>
            </a:lvl1pPr>
            <a:lvl2pPr marL="914400" lvl="1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333" b="1"/>
            </a:lvl2pPr>
            <a:lvl3pPr marL="1371600" lvl="2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1200" b="1"/>
            </a:lvl3pPr>
            <a:lvl4pPr marL="1828800" lvl="3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4pPr>
            <a:lvl5pPr marL="2286000" lvl="4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5pPr>
            <a:lvl6pPr marL="2743200" lvl="5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6pPr>
            <a:lvl7pPr marL="3200400" lvl="6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7pPr>
            <a:lvl8pPr marL="3657600" lvl="7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8pPr>
            <a:lvl9pPr marL="4114800" lvl="8" indent="-2286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1067" b="1"/>
            </a:lvl9pPr>
          </a:lstStyle>
          <a:p>
            <a:endParaRPr/>
          </a:p>
        </p:txBody>
      </p:sp>
      <p:sp>
        <p:nvSpPr>
          <p:cNvPr id="49" name="Google Shape;49;p50"/>
          <p:cNvSpPr txBox="1">
            <a:spLocks noGrp="1"/>
          </p:cNvSpPr>
          <p:nvPr>
            <p:ph type="body" idx="4"/>
          </p:nvPr>
        </p:nvSpPr>
        <p:spPr>
          <a:xfrm>
            <a:off x="3096685" y="1449917"/>
            <a:ext cx="2694516" cy="26341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1pPr>
            <a:lvl2pPr marL="914400" lvl="1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 sz="1200"/>
            </a:lvl3pPr>
            <a:lvl4pPr marL="1828800" lvl="3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–"/>
              <a:defRPr sz="1067"/>
            </a:lvl4pPr>
            <a:lvl5pPr marL="2286000" lvl="4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»"/>
              <a:defRPr sz="1067"/>
            </a:lvl5pPr>
            <a:lvl6pPr marL="2743200" lvl="5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6pPr>
            <a:lvl7pPr marL="3200400" lvl="6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7pPr>
            <a:lvl8pPr marL="3657600" lvl="7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8pPr>
            <a:lvl9pPr marL="4114800" lvl="8" indent="-2794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800"/>
              <a:buChar char="•"/>
              <a:defRPr sz="1067"/>
            </a:lvl9pPr>
          </a:lstStyle>
          <a:p>
            <a:endParaRPr/>
          </a:p>
        </p:txBody>
      </p:sp>
      <p:sp>
        <p:nvSpPr>
          <p:cNvPr id="50" name="Google Shape;50;p50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50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50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51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51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51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51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52"/>
          <p:cNvSpPr txBox="1">
            <a:spLocks noGrp="1"/>
          </p:cNvSpPr>
          <p:nvPr>
            <p:ph type="title"/>
          </p:nvPr>
        </p:nvSpPr>
        <p:spPr>
          <a:xfrm>
            <a:off x="304801" y="182034"/>
            <a:ext cx="2005543" cy="7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52"/>
          <p:cNvSpPr txBox="1">
            <a:spLocks noGrp="1"/>
          </p:cNvSpPr>
          <p:nvPr>
            <p:ph type="body" idx="1"/>
          </p:nvPr>
        </p:nvSpPr>
        <p:spPr>
          <a:xfrm>
            <a:off x="2383368" y="182033"/>
            <a:ext cx="3407833" cy="390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330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2133"/>
            </a:lvl1pPr>
            <a:lvl2pPr marL="914400" lvl="1" indent="-3175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867"/>
            </a:lvl2pPr>
            <a:lvl3pPr marL="1371600" lvl="2" indent="-3048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600"/>
            </a:lvl3pPr>
            <a:lvl4pPr marL="1828800" lvl="3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–"/>
              <a:defRPr sz="1333"/>
            </a:lvl4pPr>
            <a:lvl5pPr marL="2286000" lvl="4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»"/>
              <a:defRPr sz="1333"/>
            </a:lvl5pPr>
            <a:lvl6pPr marL="2743200" lvl="5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6pPr>
            <a:lvl7pPr marL="3200400" lvl="6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7pPr>
            <a:lvl8pPr marL="3657600" lvl="7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8pPr>
            <a:lvl9pPr marL="4114800" lvl="8" indent="-29210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Char char="•"/>
              <a:defRPr sz="1333"/>
            </a:lvl9pPr>
          </a:lstStyle>
          <a:p>
            <a:endParaRPr/>
          </a:p>
        </p:txBody>
      </p:sp>
      <p:sp>
        <p:nvSpPr>
          <p:cNvPr id="61" name="Google Shape;61;p52"/>
          <p:cNvSpPr txBox="1">
            <a:spLocks noGrp="1"/>
          </p:cNvSpPr>
          <p:nvPr>
            <p:ph type="body" idx="2"/>
          </p:nvPr>
        </p:nvSpPr>
        <p:spPr>
          <a:xfrm>
            <a:off x="304801" y="956733"/>
            <a:ext cx="2005543" cy="31273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914400" lvl="1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371600" lvl="2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endParaRPr/>
          </a:p>
        </p:txBody>
      </p:sp>
      <p:sp>
        <p:nvSpPr>
          <p:cNvPr id="62" name="Google Shape;62;p5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5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5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3"/>
          <p:cNvSpPr txBox="1">
            <a:spLocks noGrp="1"/>
          </p:cNvSpPr>
          <p:nvPr>
            <p:ph type="title"/>
          </p:nvPr>
        </p:nvSpPr>
        <p:spPr>
          <a:xfrm>
            <a:off x="1194859" y="3200401"/>
            <a:ext cx="3657600" cy="377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Calibri"/>
              <a:buNone/>
              <a:defRPr sz="1333"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53"/>
          <p:cNvSpPr>
            <a:spLocks noGrp="1"/>
          </p:cNvSpPr>
          <p:nvPr>
            <p:ph type="pic" idx="2"/>
          </p:nvPr>
        </p:nvSpPr>
        <p:spPr>
          <a:xfrm>
            <a:off x="1194859" y="408517"/>
            <a:ext cx="3657600" cy="27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21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867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33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53"/>
          <p:cNvSpPr txBox="1">
            <a:spLocks noGrp="1"/>
          </p:cNvSpPr>
          <p:nvPr>
            <p:ph type="body" idx="1"/>
          </p:nvPr>
        </p:nvSpPr>
        <p:spPr>
          <a:xfrm>
            <a:off x="1194859" y="3578226"/>
            <a:ext cx="3657600" cy="53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933"/>
            </a:lvl1pPr>
            <a:lvl2pPr marL="914400" lvl="1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600"/>
              <a:buNone/>
              <a:defRPr sz="800"/>
            </a:lvl2pPr>
            <a:lvl3pPr marL="1371600" lvl="2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3pPr>
            <a:lvl4pPr marL="1828800" lvl="3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4pPr>
            <a:lvl5pPr marL="2286000" lvl="4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5pPr>
            <a:lvl6pPr marL="2743200" lvl="5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6pPr>
            <a:lvl7pPr marL="3200400" lvl="6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7pPr>
            <a:lvl8pPr marL="3657600" lvl="7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8pPr>
            <a:lvl9pPr marL="4114800" lvl="8" indent="-228600" algn="l">
              <a:lnSpc>
                <a:spcPct val="100000"/>
              </a:lnSpc>
              <a:spcBef>
                <a:spcPts val="133"/>
              </a:spcBef>
              <a:spcAft>
                <a:spcPts val="0"/>
              </a:spcAft>
              <a:buClr>
                <a:schemeClr val="dk1"/>
              </a:buClr>
              <a:buSzPts val="500"/>
              <a:buNone/>
              <a:defRPr sz="667"/>
            </a:lvl9pPr>
          </a:lstStyle>
          <a:p>
            <a:endParaRPr/>
          </a:p>
        </p:txBody>
      </p:sp>
      <p:sp>
        <p:nvSpPr>
          <p:cNvPr id="69" name="Google Shape;69;p53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53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53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54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54"/>
          <p:cNvSpPr txBox="1">
            <a:spLocks noGrp="1"/>
          </p:cNvSpPr>
          <p:nvPr>
            <p:ph type="body" idx="1"/>
          </p:nvPr>
        </p:nvSpPr>
        <p:spPr>
          <a:xfrm rot="5400000">
            <a:off x="1539346" y="-167745"/>
            <a:ext cx="3017309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lvl="0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1pPr>
            <a:lvl2pPr marL="914400" lvl="1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2pPr>
            <a:lvl3pPr marL="1371600" lvl="2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3pPr>
            <a:lvl4pPr marL="1828800" lvl="3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–"/>
              <a:defRPr/>
            </a:lvl4pPr>
            <a:lvl5pPr marL="2286000" lvl="4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»"/>
              <a:defRPr/>
            </a:lvl5pPr>
            <a:lvl6pPr marL="2743200" lvl="5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6pPr>
            <a:lvl7pPr marL="3200400" lvl="6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7pPr>
            <a:lvl8pPr marL="3657600" lvl="7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8pPr>
            <a:lvl9pPr marL="4114800" lvl="8" indent="-285750" algn="l">
              <a:lnSpc>
                <a:spcPct val="100000"/>
              </a:lnSpc>
              <a:spcBef>
                <a:spcPts val="267"/>
              </a:spcBef>
              <a:spcAft>
                <a:spcPts val="0"/>
              </a:spcAft>
              <a:buClr>
                <a:schemeClr val="dk1"/>
              </a:buClr>
              <a:buSzPts val="9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54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54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54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lvl="0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2"/>
          <p:cNvSpPr txBox="1">
            <a:spLocks noGrp="1"/>
          </p:cNvSpPr>
          <p:nvPr>
            <p:ph type="title"/>
          </p:nvPr>
        </p:nvSpPr>
        <p:spPr>
          <a:xfrm>
            <a:off x="304800" y="183092"/>
            <a:ext cx="5486400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Calibri"/>
              <a:buNone/>
              <a:defRPr sz="2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  <a:defRPr sz="9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32"/>
          <p:cNvSpPr txBox="1">
            <a:spLocks noGrp="1"/>
          </p:cNvSpPr>
          <p:nvPr>
            <p:ph type="body" idx="1"/>
          </p:nvPr>
        </p:nvSpPr>
        <p:spPr>
          <a:xfrm>
            <a:off x="304800" y="1066800"/>
            <a:ext cx="5486400" cy="30173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t" anchorCtr="0">
            <a:noAutofit/>
          </a:bodyPr>
          <a:lstStyle>
            <a:lvl1pPr marL="457200" marR="0" lvl="0" indent="-3302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•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–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»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92100" algn="l" rtl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Char char="•"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32"/>
          <p:cNvSpPr txBox="1">
            <a:spLocks noGrp="1"/>
          </p:cNvSpPr>
          <p:nvPr>
            <p:ph type="dt" idx="10"/>
          </p:nvPr>
        </p:nvSpPr>
        <p:spPr>
          <a:xfrm>
            <a:off x="304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32"/>
          <p:cNvSpPr txBox="1">
            <a:spLocks noGrp="1"/>
          </p:cNvSpPr>
          <p:nvPr>
            <p:ph type="ftr" idx="11"/>
          </p:nvPr>
        </p:nvSpPr>
        <p:spPr>
          <a:xfrm>
            <a:off x="2082800" y="4237568"/>
            <a:ext cx="1930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7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32"/>
          <p:cNvSpPr txBox="1">
            <a:spLocks noGrp="1"/>
          </p:cNvSpPr>
          <p:nvPr>
            <p:ph type="sldNum" idx="12"/>
          </p:nvPr>
        </p:nvSpPr>
        <p:spPr>
          <a:xfrm>
            <a:off x="4368800" y="4237568"/>
            <a:ext cx="1422400" cy="2434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25" tIns="22850" rIns="45725" bIns="2285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Clr>
                <a:srgbClr val="888888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customXml" Target="../ink/ink2.xml"/><Relationship Id="rId5" Type="http://schemas.openxmlformats.org/officeDocument/2006/relationships/image" Target="../media/image2.png"/><Relationship Id="rId4" Type="http://schemas.openxmlformats.org/officeDocument/2006/relationships/customXml" Target="../ink/ink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56">
            <a:extLst>
              <a:ext uri="{FF2B5EF4-FFF2-40B4-BE49-F238E27FC236}">
                <a16:creationId xmlns:a16="http://schemas.microsoft.com/office/drawing/2014/main" id="{21993B23-9C28-4531-9E82-CD5138085B1E}"/>
              </a:ext>
            </a:extLst>
          </p:cNvPr>
          <p:cNvSpPr/>
          <p:nvPr/>
        </p:nvSpPr>
        <p:spPr>
          <a:xfrm>
            <a:off x="8242300" y="482600"/>
            <a:ext cx="3949700" cy="6392461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6" name="Group 55">
            <a:extLst>
              <a:ext uri="{FF2B5EF4-FFF2-40B4-BE49-F238E27FC236}">
                <a16:creationId xmlns:a16="http://schemas.microsoft.com/office/drawing/2014/main" id="{E9A6CF97-0D94-77FE-AA95-44931BBFA843}"/>
              </a:ext>
            </a:extLst>
          </p:cNvPr>
          <p:cNvGrpSpPr/>
          <p:nvPr/>
        </p:nvGrpSpPr>
        <p:grpSpPr>
          <a:xfrm>
            <a:off x="1822008" y="569214"/>
            <a:ext cx="8359200" cy="842587"/>
            <a:chOff x="1822008" y="569214"/>
            <a:chExt cx="8359200" cy="842587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822008" y="569214"/>
              <a:ext cx="8359200" cy="719328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The Problem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10" name="Google Shape;533;p23"/>
            <p:cNvSpPr/>
            <p:nvPr/>
          </p:nvSpPr>
          <p:spPr>
            <a:xfrm>
              <a:off x="2608507" y="1366082"/>
              <a:ext cx="6675194" cy="45719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8EAA1935-FC65-14D0-2B7A-047DD8F23BA1}"/>
                  </a:ext>
                </a:extLst>
              </p14:cNvPr>
              <p14:cNvContentPartPr/>
              <p14:nvPr/>
            </p14:nvContentPartPr>
            <p14:xfrm>
              <a:off x="2845886" y="1497806"/>
              <a:ext cx="360" cy="3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8EAA1935-FC65-14D0-2B7A-047DD8F23BA1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841566" y="1493486"/>
                <a:ext cx="9000" cy="9000"/>
              </a:xfrm>
              <a:prstGeom prst="rect">
                <a:avLst/>
              </a:prstGeom>
            </p:spPr>
          </p:pic>
        </mc:Fallback>
      </mc:AlternateContent>
      <p:grpSp>
        <p:nvGrpSpPr>
          <p:cNvPr id="35" name="Group 34">
            <a:extLst>
              <a:ext uri="{FF2B5EF4-FFF2-40B4-BE49-F238E27FC236}">
                <a16:creationId xmlns:a16="http://schemas.microsoft.com/office/drawing/2014/main" id="{A1033025-91C4-6701-34E2-FEBCFD7809B0}"/>
              </a:ext>
            </a:extLst>
          </p:cNvPr>
          <p:cNvGrpSpPr/>
          <p:nvPr/>
        </p:nvGrpSpPr>
        <p:grpSpPr>
          <a:xfrm>
            <a:off x="1545911" y="1884756"/>
            <a:ext cx="7810814" cy="461665"/>
            <a:chOff x="2053911" y="1884756"/>
            <a:chExt cx="7810814" cy="461665"/>
          </a:xfrm>
        </p:grpSpPr>
        <p:sp>
          <p:nvSpPr>
            <p:cNvPr id="34" name="Arrow: Chevron 33">
              <a:extLst>
                <a:ext uri="{FF2B5EF4-FFF2-40B4-BE49-F238E27FC236}">
                  <a16:creationId xmlns:a16="http://schemas.microsoft.com/office/drawing/2014/main" id="{A46B2CEF-2829-AB34-66C9-FF925085FC73}"/>
                </a:ext>
              </a:extLst>
            </p:cNvPr>
            <p:cNvSpPr/>
            <p:nvPr/>
          </p:nvSpPr>
          <p:spPr>
            <a:xfrm>
              <a:off x="2053912" y="1901228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  <p:sp>
          <p:nvSpPr>
            <p:cNvPr id="2" name="Arrow: Chevron 1">
              <a:extLst>
                <a:ext uri="{FF2B5EF4-FFF2-40B4-BE49-F238E27FC236}">
                  <a16:creationId xmlns:a16="http://schemas.microsoft.com/office/drawing/2014/main" id="{652CFDB7-EB37-945A-46B9-7A0C3164E319}"/>
                </a:ext>
              </a:extLst>
            </p:cNvPr>
            <p:cNvSpPr/>
            <p:nvPr/>
          </p:nvSpPr>
          <p:spPr>
            <a:xfrm>
              <a:off x="2053911" y="1901228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0653A355-158E-68C5-EF92-19B94FDB66F8}"/>
                </a:ext>
              </a:extLst>
            </p:cNvPr>
            <p:cNvSpPr txBox="1"/>
            <p:nvPr/>
          </p:nvSpPr>
          <p:spPr>
            <a:xfrm>
              <a:off x="4125999" y="1884756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Inadequacy of Health Resources</a:t>
              </a:r>
            </a:p>
          </p:txBody>
        </p:sp>
        <mc:AlternateContent xmlns:mc="http://schemas.openxmlformats.org/markup-compatibility/2006" xmlns:p14="http://schemas.microsoft.com/office/powerpoint/2010/main">
          <mc:Choice Requires="p14">
            <p:contentPart p14:bwMode="auto" r:id="rId6">
              <p14:nvContentPartPr>
                <p14:cNvPr id="7" name="Ink 6">
                  <a:extLst>
                    <a:ext uri="{FF2B5EF4-FFF2-40B4-BE49-F238E27FC236}">
                      <a16:creationId xmlns:a16="http://schemas.microsoft.com/office/drawing/2014/main" id="{039A803B-F4CA-F125-95E1-A81A33A040D4}"/>
                    </a:ext>
                  </a:extLst>
                </p14:cNvPr>
                <p14:cNvContentPartPr/>
                <p14:nvPr/>
              </p14:nvContentPartPr>
              <p14:xfrm>
                <a:off x="3240846" y="1890926"/>
                <a:ext cx="360" cy="360"/>
              </p14:xfrm>
            </p:contentPart>
          </mc:Choice>
          <mc:Fallback xmlns="">
            <p:pic>
              <p:nvPicPr>
                <p:cNvPr id="7" name="Ink 6">
                  <a:extLst>
                    <a:ext uri="{FF2B5EF4-FFF2-40B4-BE49-F238E27FC236}">
                      <a16:creationId xmlns:a16="http://schemas.microsoft.com/office/drawing/2014/main" id="{039A803B-F4CA-F125-95E1-A81A33A040D4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3236526" y="1886606"/>
                  <a:ext cx="9000" cy="90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EA4AF4B5-7153-0EF6-F8D3-E1812F530E65}"/>
              </a:ext>
            </a:extLst>
          </p:cNvPr>
          <p:cNvGrpSpPr/>
          <p:nvPr/>
        </p:nvGrpSpPr>
        <p:grpSpPr>
          <a:xfrm>
            <a:off x="1545911" y="2536603"/>
            <a:ext cx="8188730" cy="461665"/>
            <a:chOff x="2053911" y="2536603"/>
            <a:chExt cx="8188730" cy="461665"/>
          </a:xfrm>
        </p:grpSpPr>
        <p:sp>
          <p:nvSpPr>
            <p:cNvPr id="15" name="Arrow: Chevron 14">
              <a:extLst>
                <a:ext uri="{FF2B5EF4-FFF2-40B4-BE49-F238E27FC236}">
                  <a16:creationId xmlns:a16="http://schemas.microsoft.com/office/drawing/2014/main" id="{43FB24E3-C276-77A4-0227-6E6829AE2FAF}"/>
                </a:ext>
              </a:extLst>
            </p:cNvPr>
            <p:cNvSpPr/>
            <p:nvPr/>
          </p:nvSpPr>
          <p:spPr>
            <a:xfrm>
              <a:off x="2053911" y="2553075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B4626D3-1D9C-6A8C-1ECF-780CAD0D9420}"/>
                </a:ext>
              </a:extLst>
            </p:cNvPr>
            <p:cNvSpPr txBox="1"/>
            <p:nvPr/>
          </p:nvSpPr>
          <p:spPr>
            <a:xfrm>
              <a:off x="4125999" y="2536603"/>
              <a:ext cx="611664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Inequitable Access to Health Service</a:t>
              </a:r>
            </a:p>
          </p:txBody>
        </p:sp>
        <p:sp>
          <p:nvSpPr>
            <p:cNvPr id="37" name="Arrow: Chevron 36">
              <a:extLst>
                <a:ext uri="{FF2B5EF4-FFF2-40B4-BE49-F238E27FC236}">
                  <a16:creationId xmlns:a16="http://schemas.microsoft.com/office/drawing/2014/main" id="{940E08B0-0E11-4FCD-2AD6-A1FC3EAEF72B}"/>
                </a:ext>
              </a:extLst>
            </p:cNvPr>
            <p:cNvSpPr/>
            <p:nvPr/>
          </p:nvSpPr>
          <p:spPr>
            <a:xfrm>
              <a:off x="2053912" y="2561692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8DF96E58-15DC-6372-0304-BFE229ABB11D}"/>
              </a:ext>
            </a:extLst>
          </p:cNvPr>
          <p:cNvGrpSpPr/>
          <p:nvPr/>
        </p:nvGrpSpPr>
        <p:grpSpPr>
          <a:xfrm>
            <a:off x="1545911" y="3188450"/>
            <a:ext cx="8728661" cy="461665"/>
            <a:chOff x="2053911" y="3188450"/>
            <a:chExt cx="8728661" cy="46166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53EB21A0-96F3-1AD1-216C-ED760EB2AE19}"/>
                </a:ext>
              </a:extLst>
            </p:cNvPr>
            <p:cNvSpPr txBox="1"/>
            <p:nvPr/>
          </p:nvSpPr>
          <p:spPr>
            <a:xfrm>
              <a:off x="4125999" y="3188450"/>
              <a:ext cx="665657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Uneven Health Service Coverage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EA15E496-64D7-0F2D-882B-716EB47A2C2E}"/>
                </a:ext>
              </a:extLst>
            </p:cNvPr>
            <p:cNvGrpSpPr/>
            <p:nvPr/>
          </p:nvGrpSpPr>
          <p:grpSpPr>
            <a:xfrm>
              <a:off x="2053911" y="3204922"/>
              <a:ext cx="7810814" cy="433128"/>
              <a:chOff x="2053911" y="3204922"/>
              <a:chExt cx="7810814" cy="433128"/>
            </a:xfrm>
          </p:grpSpPr>
          <p:sp>
            <p:nvSpPr>
              <p:cNvPr id="23" name="Arrow: Chevron 22">
                <a:extLst>
                  <a:ext uri="{FF2B5EF4-FFF2-40B4-BE49-F238E27FC236}">
                    <a16:creationId xmlns:a16="http://schemas.microsoft.com/office/drawing/2014/main" id="{A3F5332A-8331-D475-7A86-9C5725E29100}"/>
                  </a:ext>
                </a:extLst>
              </p:cNvPr>
              <p:cNvSpPr/>
              <p:nvPr/>
            </p:nvSpPr>
            <p:spPr>
              <a:xfrm>
                <a:off x="2053911" y="3204922"/>
                <a:ext cx="1448554" cy="428722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8" name="Arrow: Chevron 37">
                <a:extLst>
                  <a:ext uri="{FF2B5EF4-FFF2-40B4-BE49-F238E27FC236}">
                    <a16:creationId xmlns:a16="http://schemas.microsoft.com/office/drawing/2014/main" id="{8CDAC0EC-EA0F-90C8-0B21-A5673CBBA3B9}"/>
                  </a:ext>
                </a:extLst>
              </p:cNvPr>
              <p:cNvSpPr/>
              <p:nvPr/>
            </p:nvSpPr>
            <p:spPr>
              <a:xfrm>
                <a:off x="2053912" y="3215858"/>
                <a:ext cx="7810813" cy="422192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       </a:t>
                </a:r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7AAB4C3F-F458-6857-FFE0-3B528099160E}"/>
              </a:ext>
            </a:extLst>
          </p:cNvPr>
          <p:cNvGrpSpPr/>
          <p:nvPr/>
        </p:nvGrpSpPr>
        <p:grpSpPr>
          <a:xfrm>
            <a:off x="1545911" y="3840297"/>
            <a:ext cx="7810814" cy="461665"/>
            <a:chOff x="2053911" y="3840297"/>
            <a:chExt cx="7810814" cy="461665"/>
          </a:xfrm>
        </p:grpSpPr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F5D3C04-D91A-EE6A-35F5-8064319CFAC3}"/>
                </a:ext>
              </a:extLst>
            </p:cNvPr>
            <p:cNvSpPr txBox="1"/>
            <p:nvPr/>
          </p:nvSpPr>
          <p:spPr>
            <a:xfrm>
              <a:off x="4125999" y="3840297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Information Asymmetry</a:t>
              </a:r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36798C95-733F-D4F8-8C2B-1F6EDD63871D}"/>
                </a:ext>
              </a:extLst>
            </p:cNvPr>
            <p:cNvGrpSpPr/>
            <p:nvPr/>
          </p:nvGrpSpPr>
          <p:grpSpPr>
            <a:xfrm>
              <a:off x="2053911" y="3856769"/>
              <a:ext cx="7810814" cy="428722"/>
              <a:chOff x="2053911" y="3856769"/>
              <a:chExt cx="7810814" cy="428722"/>
            </a:xfrm>
          </p:grpSpPr>
          <p:sp>
            <p:nvSpPr>
              <p:cNvPr id="24" name="Arrow: Chevron 23">
                <a:extLst>
                  <a:ext uri="{FF2B5EF4-FFF2-40B4-BE49-F238E27FC236}">
                    <a16:creationId xmlns:a16="http://schemas.microsoft.com/office/drawing/2014/main" id="{24738C6D-A514-B9B5-EAC6-9C392159C790}"/>
                  </a:ext>
                </a:extLst>
              </p:cNvPr>
              <p:cNvSpPr/>
              <p:nvPr/>
            </p:nvSpPr>
            <p:spPr>
              <a:xfrm>
                <a:off x="2053911" y="3856769"/>
                <a:ext cx="1448554" cy="428722"/>
              </a:xfrm>
              <a:prstGeom prst="chevron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39" name="Arrow: Chevron 38">
                <a:extLst>
                  <a:ext uri="{FF2B5EF4-FFF2-40B4-BE49-F238E27FC236}">
                    <a16:creationId xmlns:a16="http://schemas.microsoft.com/office/drawing/2014/main" id="{74213EEE-2080-F7CC-B977-2F0B68F50AFB}"/>
                  </a:ext>
                </a:extLst>
              </p:cNvPr>
              <p:cNvSpPr/>
              <p:nvPr/>
            </p:nvSpPr>
            <p:spPr>
              <a:xfrm>
                <a:off x="2053912" y="3863299"/>
                <a:ext cx="7810813" cy="422192"/>
              </a:xfrm>
              <a:prstGeom prst="chevron">
                <a:avLst/>
              </a:prstGeom>
              <a:noFill/>
              <a:ln>
                <a:solidFill>
                  <a:schemeClr val="accent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      </a:t>
                </a:r>
              </a:p>
            </p:txBody>
          </p:sp>
        </p:grp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A3B3CB1-FDF1-4D3A-1E3A-FC658E99D8B2}"/>
              </a:ext>
            </a:extLst>
          </p:cNvPr>
          <p:cNvGrpSpPr/>
          <p:nvPr/>
        </p:nvGrpSpPr>
        <p:grpSpPr>
          <a:xfrm>
            <a:off x="1545911" y="4492144"/>
            <a:ext cx="7810814" cy="461665"/>
            <a:chOff x="2053911" y="4492144"/>
            <a:chExt cx="7810814" cy="461665"/>
          </a:xfrm>
        </p:grpSpPr>
        <p:sp>
          <p:nvSpPr>
            <p:cNvPr id="26" name="Arrow: Chevron 25">
              <a:extLst>
                <a:ext uri="{FF2B5EF4-FFF2-40B4-BE49-F238E27FC236}">
                  <a16:creationId xmlns:a16="http://schemas.microsoft.com/office/drawing/2014/main" id="{BF131157-4FEF-9250-9711-AF57D55B4B04}"/>
                </a:ext>
              </a:extLst>
            </p:cNvPr>
            <p:cNvSpPr/>
            <p:nvPr/>
          </p:nvSpPr>
          <p:spPr>
            <a:xfrm>
              <a:off x="2053911" y="4508616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6DF3EB6-6287-F3A4-60F3-EEE3983344B9}"/>
                </a:ext>
              </a:extLst>
            </p:cNvPr>
            <p:cNvSpPr txBox="1"/>
            <p:nvPr/>
          </p:nvSpPr>
          <p:spPr>
            <a:xfrm>
              <a:off x="4125999" y="4492144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Poor Governance</a:t>
              </a:r>
            </a:p>
          </p:txBody>
        </p:sp>
        <p:sp>
          <p:nvSpPr>
            <p:cNvPr id="40" name="Arrow: Chevron 39">
              <a:extLst>
                <a:ext uri="{FF2B5EF4-FFF2-40B4-BE49-F238E27FC236}">
                  <a16:creationId xmlns:a16="http://schemas.microsoft.com/office/drawing/2014/main" id="{2B832D2F-5408-86A4-011B-2EC809A3014D}"/>
                </a:ext>
              </a:extLst>
            </p:cNvPr>
            <p:cNvSpPr/>
            <p:nvPr/>
          </p:nvSpPr>
          <p:spPr>
            <a:xfrm>
              <a:off x="2053912" y="4515824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07DDF45-0EFA-8DF0-69B4-05CE58F76863}"/>
              </a:ext>
            </a:extLst>
          </p:cNvPr>
          <p:cNvGrpSpPr/>
          <p:nvPr/>
        </p:nvGrpSpPr>
        <p:grpSpPr>
          <a:xfrm>
            <a:off x="1545911" y="5143991"/>
            <a:ext cx="7823514" cy="461665"/>
            <a:chOff x="2053911" y="5143991"/>
            <a:chExt cx="7823514" cy="461665"/>
          </a:xfrm>
        </p:grpSpPr>
        <p:sp>
          <p:nvSpPr>
            <p:cNvPr id="27" name="Arrow: Chevron 26">
              <a:extLst>
                <a:ext uri="{FF2B5EF4-FFF2-40B4-BE49-F238E27FC236}">
                  <a16:creationId xmlns:a16="http://schemas.microsoft.com/office/drawing/2014/main" id="{E00B99ED-3ADA-448C-BA25-02864BB2D6D0}"/>
                </a:ext>
              </a:extLst>
            </p:cNvPr>
            <p:cNvSpPr/>
            <p:nvPr/>
          </p:nvSpPr>
          <p:spPr>
            <a:xfrm>
              <a:off x="2053911" y="5160463"/>
              <a:ext cx="1448554" cy="428722"/>
            </a:xfrm>
            <a:prstGeom prst="chevr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789F54A-3D7E-24AB-88A1-65E01CBA5E14}"/>
                </a:ext>
              </a:extLst>
            </p:cNvPr>
            <p:cNvSpPr txBox="1"/>
            <p:nvPr/>
          </p:nvSpPr>
          <p:spPr>
            <a:xfrm>
              <a:off x="4125999" y="5143991"/>
              <a:ext cx="519901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dirty="0"/>
                <a:t>Absence of One Stop Service</a:t>
              </a:r>
            </a:p>
          </p:txBody>
        </p:sp>
        <p:sp>
          <p:nvSpPr>
            <p:cNvPr id="41" name="Arrow: Chevron 40">
              <a:extLst>
                <a:ext uri="{FF2B5EF4-FFF2-40B4-BE49-F238E27FC236}">
                  <a16:creationId xmlns:a16="http://schemas.microsoft.com/office/drawing/2014/main" id="{EF16DCB6-DA70-1A6D-F66C-C3CA44AAABE7}"/>
                </a:ext>
              </a:extLst>
            </p:cNvPr>
            <p:cNvSpPr/>
            <p:nvPr/>
          </p:nvSpPr>
          <p:spPr>
            <a:xfrm>
              <a:off x="2066612" y="5159785"/>
              <a:ext cx="7810813" cy="422192"/>
            </a:xfrm>
            <a:prstGeom prst="chevron">
              <a:avLst/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     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6812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2" name="Google Shape;612;p31"/>
          <p:cNvSpPr/>
          <p:nvPr/>
        </p:nvSpPr>
        <p:spPr>
          <a:xfrm>
            <a:off x="-878575" y="2803316"/>
            <a:ext cx="8702700" cy="24000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60950" tIns="60950" rIns="60950" bIns="6095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31"/>
          <p:cNvSpPr txBox="1"/>
          <p:nvPr/>
        </p:nvSpPr>
        <p:spPr>
          <a:xfrm>
            <a:off x="685800" y="1995113"/>
            <a:ext cx="7395300" cy="80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i="0" u="none" strike="noStrike" cap="none" dirty="0">
                <a:solidFill>
                  <a:srgbClr val="002060"/>
                </a:solidFill>
                <a:latin typeface="Cambria" pitchFamily="18" charset="0"/>
                <a:ea typeface="Century Gothic"/>
                <a:cs typeface="Century Gothic"/>
                <a:sym typeface="Century Gothic"/>
              </a:rPr>
              <a:t>CONTACT </a:t>
            </a:r>
            <a:r>
              <a:rPr lang="en-GB" sz="4800" b="1" dirty="0">
                <a:solidFill>
                  <a:srgbClr val="002060"/>
                </a:solidFill>
                <a:latin typeface="Cambria" pitchFamily="18" charset="0"/>
                <a:ea typeface="Century Gothic"/>
                <a:cs typeface="Century Gothic"/>
                <a:sym typeface="Century Gothic"/>
              </a:rPr>
              <a:t>US</a:t>
            </a:r>
            <a:endParaRPr sz="4800" b="1" i="0" u="none" strike="noStrike" cap="none" dirty="0">
              <a:solidFill>
                <a:srgbClr val="000000"/>
              </a:solidFill>
              <a:latin typeface="Cambria" pitchFamily="18" charset="0"/>
              <a:ea typeface="Century Gothic"/>
              <a:cs typeface="Century Gothic"/>
              <a:sym typeface="Century Gothic"/>
            </a:endParaRPr>
          </a:p>
        </p:txBody>
      </p:sp>
      <p:grpSp>
        <p:nvGrpSpPr>
          <p:cNvPr id="619" name="Google Shape;619;p31"/>
          <p:cNvGrpSpPr/>
          <p:nvPr/>
        </p:nvGrpSpPr>
        <p:grpSpPr>
          <a:xfrm>
            <a:off x="685800" y="3332092"/>
            <a:ext cx="4602448" cy="2263590"/>
            <a:chOff x="-51981" y="-569843"/>
            <a:chExt cx="9204897" cy="4527180"/>
          </a:xfrm>
        </p:grpSpPr>
        <p:sp>
          <p:nvSpPr>
            <p:cNvPr id="620" name="Google Shape;620;p31"/>
            <p:cNvSpPr txBox="1"/>
            <p:nvPr/>
          </p:nvSpPr>
          <p:spPr>
            <a:xfrm>
              <a:off x="-40168" y="3358882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PHONE NUMBER: +880171 345 3337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2" name="Google Shape;622;p31"/>
            <p:cNvSpPr txBox="1"/>
            <p:nvPr/>
          </p:nvSpPr>
          <p:spPr>
            <a:xfrm>
              <a:off x="-40168" y="1685867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EMAIL ADDRESS: ahmedulbabu@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techknowgram.com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4" name="Google Shape;624;p31"/>
            <p:cNvSpPr txBox="1"/>
            <p:nvPr/>
          </p:nvSpPr>
          <p:spPr>
            <a:xfrm>
              <a:off x="-51981" y="-569843"/>
              <a:ext cx="9193084" cy="59845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58136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600" b="1" i="0" u="none" strike="noStrike" cap="none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MAILING ADDRESS : 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5/9, Block B, </a:t>
              </a:r>
              <a:r>
                <a:rPr lang="en-GB" sz="1600" b="1" dirty="0" err="1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Lalmatia</a:t>
              </a:r>
              <a:r>
                <a:rPr lang="en-GB" sz="1600" b="1" dirty="0">
                  <a:solidFill>
                    <a:srgbClr val="00206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, Mohammadpur, Dhaka, 1207, Bangladesh.</a:t>
              </a:r>
              <a:endParaRPr sz="1000" b="1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  <p:sp>
          <p:nvSpPr>
            <p:cNvPr id="625" name="Google Shape;625;p31"/>
            <p:cNvSpPr txBox="1"/>
            <p:nvPr/>
          </p:nvSpPr>
          <p:spPr>
            <a:xfrm>
              <a:off x="-40168" y="133352"/>
              <a:ext cx="9193084" cy="11414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l" rtl="0">
                <a:lnSpc>
                  <a:spcPct val="16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000" i="0" u="none" strike="noStrike" cap="none" dirty="0">
                  <a:solidFill>
                    <a:srgbClr val="000000"/>
                  </a:solidFill>
                  <a:latin typeface="Century Gothic"/>
                  <a:ea typeface="Century Gothic"/>
                  <a:cs typeface="Century Gothic"/>
                  <a:sym typeface="Century Gothic"/>
                </a:rPr>
                <a:t>		</a:t>
              </a:r>
              <a:endParaRPr sz="1000" i="0" u="none" strike="noStrike" cap="none" dirty="0">
                <a:solidFill>
                  <a:srgbClr val="000000"/>
                </a:solidFill>
                <a:latin typeface="Century Gothic"/>
                <a:ea typeface="Century Gothic"/>
                <a:cs typeface="Century Gothic"/>
                <a:sym typeface="Century Gothic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6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2" grpId="0" animBg="1"/>
      <p:bldP spid="6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B32C4F1C-5310-3947-1C6C-148818CD576E}"/>
              </a:ext>
            </a:extLst>
          </p:cNvPr>
          <p:cNvSpPr/>
          <p:nvPr/>
        </p:nvSpPr>
        <p:spPr>
          <a:xfrm rot="20228534">
            <a:off x="465853" y="1166721"/>
            <a:ext cx="4673600" cy="5222598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/>
            </a:stretch>
          </a:blip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533;p23"/>
          <p:cNvSpPr/>
          <p:nvPr/>
        </p:nvSpPr>
        <p:spPr>
          <a:xfrm flipV="1">
            <a:off x="3444241" y="4143011"/>
            <a:ext cx="6410960" cy="45719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A9F9815-570E-D4F7-40DF-8F0B880E36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1542" y="2869523"/>
            <a:ext cx="4420330" cy="11138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A990352-F0D7-6398-F77A-1115763670C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>
              <a:alphaModFix amt="10000"/>
            </a:blip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7" name="Google Shape;247;g7aba2596d2_1_41"/>
          <p:cNvSpPr txBox="1"/>
          <p:nvPr/>
        </p:nvSpPr>
        <p:spPr>
          <a:xfrm>
            <a:off x="1991553" y="739050"/>
            <a:ext cx="8359200" cy="1053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 b="1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The Solution</a:t>
            </a:r>
            <a:endParaRPr sz="933" b="1" i="0" u="none" strike="noStrike" cap="none" dirty="0">
              <a:solidFill>
                <a:srgbClr val="00206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1991553" y="2042160"/>
            <a:ext cx="8359200" cy="71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33" b="1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11" name="Google Shape;247;g7aba2596d2_1_41"/>
          <p:cNvSpPr txBox="1"/>
          <p:nvPr/>
        </p:nvSpPr>
        <p:spPr>
          <a:xfrm>
            <a:off x="887205" y="3261369"/>
            <a:ext cx="5401835" cy="10210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i="0" u="none" strike="noStrike" cap="none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Access To </a:t>
            </a:r>
            <a:r>
              <a:rPr lang="en-GB" sz="3200" b="1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A</a:t>
            </a:r>
            <a:r>
              <a:rPr lang="en-GB" sz="3200" b="1" i="0" u="none" strike="noStrike" cap="none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ll the Health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b="1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C</a:t>
            </a:r>
            <a:r>
              <a:rPr lang="en-GB" sz="3200" b="1" i="0" u="none" strike="noStrike" cap="none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are Services </a:t>
            </a:r>
            <a:r>
              <a:rPr lang="en-GB" sz="3200" b="1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A</a:t>
            </a:r>
            <a:r>
              <a:rPr lang="en-GB" sz="3200" b="1" i="0" u="none" strike="noStrike" cap="none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t </a:t>
            </a:r>
            <a:r>
              <a:rPr lang="en-GB" sz="3200" b="1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F</a:t>
            </a:r>
            <a:r>
              <a:rPr lang="en-GB" sz="3200" b="1" i="0" u="none" strike="noStrike" cap="none" dirty="0">
                <a:solidFill>
                  <a:schemeClr val="accent5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ingertip</a:t>
            </a:r>
            <a:endParaRPr sz="3200" b="1" i="0" u="none" strike="noStrike" cap="none" dirty="0">
              <a:solidFill>
                <a:schemeClr val="accent5"/>
              </a:solidFill>
              <a:latin typeface="Century Gothic" pitchFamily="34" charset="0"/>
              <a:ea typeface="Cambria"/>
              <a:cs typeface="Cambria"/>
              <a:sym typeface="Cambria"/>
            </a:endParaRPr>
          </a:p>
        </p:txBody>
      </p:sp>
      <p:sp>
        <p:nvSpPr>
          <p:cNvPr id="6" name="Google Shape;533;p23"/>
          <p:cNvSpPr/>
          <p:nvPr/>
        </p:nvSpPr>
        <p:spPr>
          <a:xfrm>
            <a:off x="1638226" y="1716327"/>
            <a:ext cx="8702663" cy="35074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11" grpId="0"/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>
            <a:extLst>
              <a:ext uri="{FF2B5EF4-FFF2-40B4-BE49-F238E27FC236}">
                <a16:creationId xmlns:a16="http://schemas.microsoft.com/office/drawing/2014/main" id="{1AF626CC-BE6C-A309-A666-E35A89676C0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40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B68C943B-993C-F8D5-4144-7549DD69F978}"/>
              </a:ext>
            </a:extLst>
          </p:cNvPr>
          <p:cNvGrpSpPr/>
          <p:nvPr/>
        </p:nvGrpSpPr>
        <p:grpSpPr>
          <a:xfrm>
            <a:off x="7985760" y="801054"/>
            <a:ext cx="3114857" cy="2212111"/>
            <a:chOff x="7985760" y="801054"/>
            <a:chExt cx="3114857" cy="2212111"/>
          </a:xfrm>
          <a:solidFill>
            <a:schemeClr val="accent2"/>
          </a:solidFill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548003D-46A0-5CCA-D5E9-DC7240BDC341}"/>
                </a:ext>
              </a:extLst>
            </p:cNvPr>
            <p:cNvSpPr/>
            <p:nvPr/>
          </p:nvSpPr>
          <p:spPr>
            <a:xfrm>
              <a:off x="8836389" y="801054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75,000 + </a:t>
              </a:r>
              <a:r>
                <a:rPr lang="en-US" sz="1100" dirty="0"/>
                <a:t>Physicians </a:t>
              </a:r>
            </a:p>
            <a:p>
              <a:pPr algn="ctr"/>
              <a:r>
                <a:rPr lang="en-US" sz="2000" dirty="0"/>
                <a:t>34000 + </a:t>
              </a:r>
              <a:r>
                <a:rPr lang="en-US" sz="1100" dirty="0"/>
                <a:t>Dentists other Medical Practitioner</a:t>
              </a:r>
            </a:p>
          </p:txBody>
        </p:sp>
        <p:cxnSp>
          <p:nvCxnSpPr>
            <p:cNvPr id="29" name="Straight Arrow Connector 28">
              <a:extLst>
                <a:ext uri="{FF2B5EF4-FFF2-40B4-BE49-F238E27FC236}">
                  <a16:creationId xmlns:a16="http://schemas.microsoft.com/office/drawing/2014/main" id="{846D3318-4A2B-DF8F-870C-9C2A7147CE73}"/>
                </a:ext>
              </a:extLst>
            </p:cNvPr>
            <p:cNvCxnSpPr/>
            <p:nvPr/>
          </p:nvCxnSpPr>
          <p:spPr>
            <a:xfrm flipV="1">
              <a:off x="7985760" y="2116183"/>
              <a:ext cx="1140823" cy="896982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67ED144A-CF22-C675-FDD0-68402B9F4669}"/>
              </a:ext>
            </a:extLst>
          </p:cNvPr>
          <p:cNvGrpSpPr/>
          <p:nvPr/>
        </p:nvGrpSpPr>
        <p:grpSpPr>
          <a:xfrm>
            <a:off x="1287207" y="792346"/>
            <a:ext cx="2823239" cy="2220819"/>
            <a:chOff x="1287207" y="792346"/>
            <a:chExt cx="2823239" cy="2220819"/>
          </a:xfrm>
          <a:solidFill>
            <a:schemeClr val="accent2"/>
          </a:solidFill>
        </p:grpSpPr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B92CEBDC-D4E0-A649-2917-CA490E31629B}"/>
                </a:ext>
              </a:extLst>
            </p:cNvPr>
            <p:cNvCxnSpPr/>
            <p:nvPr/>
          </p:nvCxnSpPr>
          <p:spPr>
            <a:xfrm flipH="1" flipV="1">
              <a:off x="3108960" y="2116183"/>
              <a:ext cx="1001486" cy="896982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59D5E357-A51D-CA0A-99B2-29FAF0665F47}"/>
                </a:ext>
              </a:extLst>
            </p:cNvPr>
            <p:cNvSpPr/>
            <p:nvPr/>
          </p:nvSpPr>
          <p:spPr>
            <a:xfrm>
              <a:off x="1287207" y="792346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$2</a:t>
              </a:r>
            </a:p>
            <a:p>
              <a:pPr algn="ctr"/>
              <a:r>
                <a:rPr lang="en-US" dirty="0"/>
                <a:t>Billion Untapped Market</a:t>
              </a: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B9EE7D9-F573-6C5C-EBB5-EB227CF9788C}"/>
              </a:ext>
            </a:extLst>
          </p:cNvPr>
          <p:cNvGrpSpPr/>
          <p:nvPr/>
        </p:nvGrpSpPr>
        <p:grpSpPr>
          <a:xfrm>
            <a:off x="4961075" y="896983"/>
            <a:ext cx="2264228" cy="2053304"/>
            <a:chOff x="4961075" y="896983"/>
            <a:chExt cx="2264228" cy="2053304"/>
          </a:xfrm>
          <a:solidFill>
            <a:schemeClr val="accent2"/>
          </a:solidFill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BDF42180-D009-3BF5-8B76-7BD6957BFA9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3189" y="2445126"/>
              <a:ext cx="0" cy="505161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330AB023-3DFF-ED20-8625-FDFC83F27CAC}"/>
                </a:ext>
              </a:extLst>
            </p:cNvPr>
            <p:cNvSpPr/>
            <p:nvPr/>
          </p:nvSpPr>
          <p:spPr>
            <a:xfrm>
              <a:off x="4961075" y="896983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21% </a:t>
              </a:r>
              <a:r>
                <a:rPr lang="en-US" dirty="0"/>
                <a:t>CAGR</a:t>
              </a: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4300AE5C-5C85-18AA-34DF-4C85C8750003}"/>
              </a:ext>
            </a:extLst>
          </p:cNvPr>
          <p:cNvGrpSpPr/>
          <p:nvPr/>
        </p:nvGrpSpPr>
        <p:grpSpPr>
          <a:xfrm>
            <a:off x="8004009" y="2723606"/>
            <a:ext cx="3261557" cy="1410788"/>
            <a:chOff x="8004009" y="2723606"/>
            <a:chExt cx="3261557" cy="1410788"/>
          </a:xfrm>
          <a:solidFill>
            <a:schemeClr val="accent2"/>
          </a:solidFill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F038035C-2C35-EB8B-1B3B-3DBB0E74417A}"/>
                </a:ext>
              </a:extLst>
            </p:cNvPr>
            <p:cNvCxnSpPr/>
            <p:nvPr/>
          </p:nvCxnSpPr>
          <p:spPr>
            <a:xfrm>
              <a:off x="8004009" y="3428999"/>
              <a:ext cx="934072" cy="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B1D3875E-9CAD-B5CF-F9DF-D3D18FEB1A59}"/>
                </a:ext>
              </a:extLst>
            </p:cNvPr>
            <p:cNvSpPr/>
            <p:nvPr/>
          </p:nvSpPr>
          <p:spPr>
            <a:xfrm>
              <a:off x="9001338" y="2723606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3.7%</a:t>
              </a:r>
            </a:p>
            <a:p>
              <a:pPr algn="ctr"/>
              <a:r>
                <a:rPr lang="en-US" sz="1200" dirty="0"/>
                <a:t>Total Healthcare Expenditure as a Percentage of GDP</a:t>
              </a: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53BD9052-AE77-7D49-741A-5E929301EDFE}"/>
              </a:ext>
            </a:extLst>
          </p:cNvPr>
          <p:cNvGrpSpPr/>
          <p:nvPr/>
        </p:nvGrpSpPr>
        <p:grpSpPr>
          <a:xfrm>
            <a:off x="7924800" y="3770811"/>
            <a:ext cx="3175817" cy="2417228"/>
            <a:chOff x="7924800" y="3770811"/>
            <a:chExt cx="3175817" cy="2417228"/>
          </a:xfrm>
          <a:solidFill>
            <a:schemeClr val="accent2"/>
          </a:solidFill>
        </p:grpSpPr>
        <p:cxnSp>
          <p:nvCxnSpPr>
            <p:cNvPr id="33" name="Straight Arrow Connector 32">
              <a:extLst>
                <a:ext uri="{FF2B5EF4-FFF2-40B4-BE49-F238E27FC236}">
                  <a16:creationId xmlns:a16="http://schemas.microsoft.com/office/drawing/2014/main" id="{F1BEE67A-A005-9A90-16EB-34ABA661DFBB}"/>
                </a:ext>
              </a:extLst>
            </p:cNvPr>
            <p:cNvCxnSpPr/>
            <p:nvPr/>
          </p:nvCxnSpPr>
          <p:spPr>
            <a:xfrm>
              <a:off x="7924800" y="3770811"/>
              <a:ext cx="1201783" cy="1132115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54589C29-67F5-08C2-C707-06794BC68455}"/>
                </a:ext>
              </a:extLst>
            </p:cNvPr>
            <p:cNvSpPr/>
            <p:nvPr/>
          </p:nvSpPr>
          <p:spPr>
            <a:xfrm>
              <a:off x="8836389" y="4777251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67%</a:t>
              </a:r>
            </a:p>
            <a:p>
              <a:pPr algn="ctr"/>
              <a:r>
                <a:rPr lang="en-US" sz="1200" dirty="0"/>
                <a:t>Public Expenditure as a Percentage of Health Care</a:t>
              </a: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8B2AE31-12EF-DEE6-A78A-F8FB802555E1}"/>
              </a:ext>
            </a:extLst>
          </p:cNvPr>
          <p:cNvGrpSpPr/>
          <p:nvPr/>
        </p:nvGrpSpPr>
        <p:grpSpPr>
          <a:xfrm>
            <a:off x="5081902" y="3907713"/>
            <a:ext cx="2264228" cy="2157941"/>
            <a:chOff x="5081902" y="3907713"/>
            <a:chExt cx="2264228" cy="2157941"/>
          </a:xfrm>
          <a:solidFill>
            <a:schemeClr val="accent2"/>
          </a:solidFill>
        </p:grpSpPr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FE8FE44F-1FE5-7EDF-FF02-2E8F3DB7D39A}"/>
                </a:ext>
              </a:extLst>
            </p:cNvPr>
            <p:cNvCxnSpPr>
              <a:cxnSpLocks/>
            </p:cNvCxnSpPr>
            <p:nvPr/>
          </p:nvCxnSpPr>
          <p:spPr>
            <a:xfrm>
              <a:off x="6093189" y="3907713"/>
              <a:ext cx="0" cy="705394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0D80A627-462D-EBF5-F9EA-74A58419038F}"/>
                </a:ext>
              </a:extLst>
            </p:cNvPr>
            <p:cNvSpPr/>
            <p:nvPr/>
          </p:nvSpPr>
          <p:spPr>
            <a:xfrm>
              <a:off x="5081902" y="4654866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37%</a:t>
              </a:r>
            </a:p>
            <a:p>
              <a:pPr algn="ctr"/>
              <a:r>
                <a:rPr lang="en-US" sz="1200" dirty="0"/>
                <a:t>Public Expenditure as a Percentage of Health Care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0E0753EB-6635-6B93-9AAE-5B88DE46F8EB}"/>
              </a:ext>
            </a:extLst>
          </p:cNvPr>
          <p:cNvGrpSpPr/>
          <p:nvPr/>
        </p:nvGrpSpPr>
        <p:grpSpPr>
          <a:xfrm>
            <a:off x="1327415" y="3770811"/>
            <a:ext cx="2931076" cy="2381794"/>
            <a:chOff x="1327415" y="3770811"/>
            <a:chExt cx="2931076" cy="2381794"/>
          </a:xfrm>
          <a:solidFill>
            <a:schemeClr val="accent2"/>
          </a:solidFill>
        </p:grpSpPr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743CF001-A9C0-3A73-4B64-E7C05DDA2824}"/>
                </a:ext>
              </a:extLst>
            </p:cNvPr>
            <p:cNvCxnSpPr/>
            <p:nvPr/>
          </p:nvCxnSpPr>
          <p:spPr>
            <a:xfrm flipH="1">
              <a:off x="3178629" y="3770811"/>
              <a:ext cx="1079862" cy="1045029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AA8A90DF-09C2-AD8A-1248-D96149FD378A}"/>
                </a:ext>
              </a:extLst>
            </p:cNvPr>
            <p:cNvSpPr/>
            <p:nvPr/>
          </p:nvSpPr>
          <p:spPr>
            <a:xfrm>
              <a:off x="1327415" y="4741817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3600" dirty="0"/>
                <a:t>$ 32</a:t>
              </a:r>
            </a:p>
            <a:p>
              <a:pPr algn="ctr"/>
              <a:r>
                <a:rPr lang="en-US" sz="1200" dirty="0"/>
                <a:t>Per Capita Healthcare Expenditure</a:t>
              </a:r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87CA0235-6EDE-19CE-A1C9-49003F74038B}"/>
              </a:ext>
            </a:extLst>
          </p:cNvPr>
          <p:cNvGrpSpPr/>
          <p:nvPr/>
        </p:nvGrpSpPr>
        <p:grpSpPr>
          <a:xfrm>
            <a:off x="984069" y="2950287"/>
            <a:ext cx="3105056" cy="1410788"/>
            <a:chOff x="984069" y="2950287"/>
            <a:chExt cx="3105056" cy="1410788"/>
          </a:xfrm>
          <a:solidFill>
            <a:schemeClr val="accent2"/>
          </a:solidFill>
        </p:grpSpPr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554EA643-65D5-DF2A-1AD6-8777A045A15E}"/>
                </a:ext>
              </a:extLst>
            </p:cNvPr>
            <p:cNvCxnSpPr/>
            <p:nvPr/>
          </p:nvCxnSpPr>
          <p:spPr>
            <a:xfrm flipH="1">
              <a:off x="3348242" y="3428999"/>
              <a:ext cx="740883" cy="0"/>
            </a:xfrm>
            <a:prstGeom prst="straightConnector1">
              <a:avLst/>
            </a:prstGeom>
            <a:grpFill/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5723998-FBF5-220D-1620-A166352CAC5C}"/>
                </a:ext>
              </a:extLst>
            </p:cNvPr>
            <p:cNvSpPr/>
            <p:nvPr/>
          </p:nvSpPr>
          <p:spPr>
            <a:xfrm>
              <a:off x="984069" y="2950287"/>
              <a:ext cx="2264228" cy="1410788"/>
            </a:xfrm>
            <a:prstGeom prst="ellipse">
              <a:avLst/>
            </a:prstGeom>
            <a:grpFill/>
            <a:ln>
              <a:solidFill>
                <a:schemeClr val="tx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800" dirty="0"/>
                <a:t>6,00,000</a:t>
              </a:r>
              <a:r>
                <a:rPr lang="en-US" dirty="0"/>
                <a:t> </a:t>
              </a:r>
              <a:r>
                <a:rPr lang="en-US" sz="1200" dirty="0"/>
                <a:t>OPD</a:t>
              </a:r>
            </a:p>
            <a:p>
              <a:pPr algn="ctr"/>
              <a:r>
                <a:rPr lang="en-US" sz="1200" dirty="0"/>
                <a:t>Patients Per Day</a:t>
              </a: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AA0C318-4C0D-CFCA-26A9-75002160078F}"/>
              </a:ext>
            </a:extLst>
          </p:cNvPr>
          <p:cNvGrpSpPr/>
          <p:nvPr/>
        </p:nvGrpSpPr>
        <p:grpSpPr>
          <a:xfrm>
            <a:off x="1913589" y="2836946"/>
            <a:ext cx="8359200" cy="1184107"/>
            <a:chOff x="1913589" y="2836946"/>
            <a:chExt cx="8359200" cy="1184107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7589A0B-D592-3E69-4F71-FC5964BDFC5A}"/>
                </a:ext>
              </a:extLst>
            </p:cNvPr>
            <p:cNvSpPr/>
            <p:nvPr/>
          </p:nvSpPr>
          <p:spPr>
            <a:xfrm>
              <a:off x="3923606" y="2836946"/>
              <a:ext cx="4339166" cy="1184107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bg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95B3D7"/>
                </a:solidFill>
              </a:endParaRPr>
            </a:p>
          </p:txBody>
        </p:sp>
        <p:sp>
          <p:nvSpPr>
            <p:cNvPr id="60" name="Google Shape;247;g7aba2596d2_1_41">
              <a:extLst>
                <a:ext uri="{FF2B5EF4-FFF2-40B4-BE49-F238E27FC236}">
                  <a16:creationId xmlns:a16="http://schemas.microsoft.com/office/drawing/2014/main" id="{44876629-78CC-971A-73A5-905CA4105A92}"/>
                </a:ext>
              </a:extLst>
            </p:cNvPr>
            <p:cNvSpPr txBox="1"/>
            <p:nvPr/>
          </p:nvSpPr>
          <p:spPr>
            <a:xfrm>
              <a:off x="1913589" y="2950287"/>
              <a:ext cx="8359200" cy="95742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spc="50" dirty="0">
                  <a:ln w="9525" cmpd="sng">
                    <a:solidFill>
                      <a:schemeClr val="accent1"/>
                    </a:solidFill>
                    <a:prstDash val="solid"/>
                  </a:ln>
                  <a:solidFill>
                    <a:srgbClr val="70AD47">
                      <a:tint val="1000"/>
                    </a:srgbClr>
                  </a:solidFill>
                  <a:effectLst>
                    <a:glow rad="38100">
                      <a:schemeClr val="accent1">
                        <a:alpha val="40000"/>
                      </a:schemeClr>
                    </a:glow>
                  </a:effectLst>
                  <a:latin typeface="Cambria"/>
                  <a:ea typeface="Cambria"/>
                  <a:cs typeface="Cambria"/>
                  <a:sym typeface="Cambria"/>
                </a:rPr>
                <a:t>The Market</a:t>
              </a:r>
              <a:endParaRPr sz="933" b="1" i="0" u="none" strike="noStrike" spc="50" dirty="0">
                <a:ln w="9525" cmpd="sng">
                  <a:solidFill>
                    <a:schemeClr val="accent1"/>
                  </a:solidFill>
                  <a:prstDash val="solid"/>
                </a:ln>
                <a:solidFill>
                  <a:srgbClr val="70AD47">
                    <a:tint val="1000"/>
                  </a:srgbClr>
                </a:solidFill>
                <a:effectLst>
                  <a:glow rad="38100">
                    <a:schemeClr val="accent1">
                      <a:alpha val="40000"/>
                    </a:schemeClr>
                  </a:glow>
                </a:effectLst>
                <a:latin typeface="Cambria"/>
                <a:ea typeface="Cambria"/>
                <a:cs typeface="Cambria"/>
                <a:sym typeface="Cambri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30232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41783C2-F0B8-E5E7-156B-CD447AD2FBE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0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7AA4DA7C-52DA-CD85-4CC8-EEA7E37D5C05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i="0" u="none" strike="noStrike" cap="none" dirty="0" err="1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Medie</a:t>
              </a:r>
              <a:r>
                <a:rPr lang="en-GB" sz="4800" b="1" dirty="0" err="1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Need</a:t>
              </a: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: The Platform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247;g7aba2596d2_1_41">
            <a:extLst>
              <a:ext uri="{FF2B5EF4-FFF2-40B4-BE49-F238E27FC236}">
                <a16:creationId xmlns:a16="http://schemas.microsoft.com/office/drawing/2014/main" id="{94263757-EC41-3947-7CE3-445928177E70}"/>
              </a:ext>
            </a:extLst>
          </p:cNvPr>
          <p:cNvSpPr txBox="1"/>
          <p:nvPr/>
        </p:nvSpPr>
        <p:spPr>
          <a:xfrm>
            <a:off x="972549" y="2321945"/>
            <a:ext cx="10034016" cy="43586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“</a:t>
            </a:r>
            <a:r>
              <a:rPr lang="en-GB" sz="3600" b="1" dirty="0" err="1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MedieNeed</a:t>
            </a:r>
            <a:r>
              <a:rPr lang="en-GB" sz="3600" b="1" dirty="0">
                <a:solidFill>
                  <a:srgbClr val="771446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”</a:t>
            </a:r>
          </a:p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is a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mobile application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that connects all the health care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service seekers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and </a:t>
            </a:r>
            <a:r>
              <a:rPr lang="en-GB" sz="3600" b="1" dirty="0">
                <a:solidFill>
                  <a:srgbClr val="00B0F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service providers</a:t>
            </a:r>
            <a:r>
              <a:rPr lang="en-GB" sz="3600" b="1" dirty="0">
                <a:solidFill>
                  <a:srgbClr val="FF0000"/>
                </a:solidFill>
                <a:latin typeface="Century Gothic" pitchFamily="34" charset="0"/>
                <a:ea typeface="Cambria"/>
                <a:cs typeface="Cambria"/>
                <a:sym typeface="Cambria"/>
              </a:rPr>
              <a:t> </a:t>
            </a:r>
            <a:r>
              <a:rPr lang="en-GB" sz="3600" b="1" dirty="0">
                <a:latin typeface="Century Gothic" pitchFamily="34" charset="0"/>
                <a:ea typeface="Cambria"/>
                <a:cs typeface="Cambria"/>
                <a:sym typeface="Cambria"/>
              </a:rPr>
              <a:t>in a single platform.</a:t>
            </a:r>
            <a:endParaRPr sz="3600" b="1" i="0" u="none" strike="noStrike" cap="none" dirty="0">
              <a:solidFill>
                <a:srgbClr val="000000"/>
              </a:solidFill>
              <a:latin typeface="Century Gothic" pitchFamily="34" charset="0"/>
              <a:ea typeface="Cambria"/>
              <a:cs typeface="Cambria"/>
              <a:sym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291569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" dur="10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10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152DDCCD-ED99-F1B5-2323-969D91A7E25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9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673869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8DB4C21-681A-E0C9-EE0E-B2BF2EE32FE3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Our Services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" name="Google Shape;263;p9">
            <a:extLst>
              <a:ext uri="{FF2B5EF4-FFF2-40B4-BE49-F238E27FC236}">
                <a16:creationId xmlns:a16="http://schemas.microsoft.com/office/drawing/2014/main" id="{65C8AB7F-A71A-3FE7-FEE2-813AF679D9C5}"/>
              </a:ext>
            </a:extLst>
          </p:cNvPr>
          <p:cNvCxnSpPr>
            <a:cxnSpLocks/>
          </p:cNvCxnSpPr>
          <p:nvPr/>
        </p:nvCxnSpPr>
        <p:spPr>
          <a:xfrm>
            <a:off x="6231864" y="2145800"/>
            <a:ext cx="11484" cy="384552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pic>
        <p:nvPicPr>
          <p:cNvPr id="8" name="Google Shape;264;p9">
            <a:extLst>
              <a:ext uri="{FF2B5EF4-FFF2-40B4-BE49-F238E27FC236}">
                <a16:creationId xmlns:a16="http://schemas.microsoft.com/office/drawing/2014/main" id="{FEAFCD03-6C5F-3DE0-6C8B-A59ABF7EF425}"/>
              </a:ext>
            </a:extLst>
          </p:cNvPr>
          <p:cNvPicPr preferRelativeResize="0"/>
          <p:nvPr/>
        </p:nvPicPr>
        <p:blipFill>
          <a:blip r:embed="rId4"/>
          <a:srcRect l="59" r="59"/>
          <a:stretch/>
        </p:blipFill>
        <p:spPr>
          <a:xfrm>
            <a:off x="10370669" y="1949182"/>
            <a:ext cx="1808121" cy="3630035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Google Shape;265;p9">
            <a:extLst>
              <a:ext uri="{FF2B5EF4-FFF2-40B4-BE49-F238E27FC236}">
                <a16:creationId xmlns:a16="http://schemas.microsoft.com/office/drawing/2014/main" id="{53D79B64-D227-D6AF-A0C7-3EE4C3E0F325}"/>
              </a:ext>
            </a:extLst>
          </p:cNvPr>
          <p:cNvPicPr preferRelativeResize="0"/>
          <p:nvPr/>
        </p:nvPicPr>
        <p:blipFill>
          <a:blip r:embed="rId5"/>
          <a:srcRect/>
          <a:stretch/>
        </p:blipFill>
        <p:spPr>
          <a:xfrm>
            <a:off x="4168833" y="2020519"/>
            <a:ext cx="1810497" cy="3630496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267;p9">
            <a:extLst>
              <a:ext uri="{FF2B5EF4-FFF2-40B4-BE49-F238E27FC236}">
                <a16:creationId xmlns:a16="http://schemas.microsoft.com/office/drawing/2014/main" id="{9B85BE8C-7033-5313-9066-EFD9C8DC87A2}"/>
              </a:ext>
            </a:extLst>
          </p:cNvPr>
          <p:cNvSpPr/>
          <p:nvPr/>
        </p:nvSpPr>
        <p:spPr>
          <a:xfrm>
            <a:off x="666848" y="2258109"/>
            <a:ext cx="3740386" cy="3746623"/>
          </a:xfrm>
          <a:prstGeom prst="roundRect">
            <a:avLst>
              <a:gd name="adj" fmla="val 11506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endParaRPr sz="24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13" name="Google Shape;268;p9">
            <a:extLst>
              <a:ext uri="{FF2B5EF4-FFF2-40B4-BE49-F238E27FC236}">
                <a16:creationId xmlns:a16="http://schemas.microsoft.com/office/drawing/2014/main" id="{8870D5FA-2B1A-54A2-AA35-9B8542E0BCFE}"/>
              </a:ext>
            </a:extLst>
          </p:cNvPr>
          <p:cNvSpPr/>
          <p:nvPr/>
        </p:nvSpPr>
        <p:spPr>
          <a:xfrm>
            <a:off x="6771766" y="2258897"/>
            <a:ext cx="3740386" cy="3746623"/>
          </a:xfrm>
          <a:prstGeom prst="roundRect">
            <a:avLst>
              <a:gd name="adj" fmla="val 9061"/>
            </a:avLst>
          </a:prstGeom>
          <a:solidFill>
            <a:schemeClr val="accent1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Century Gothic"/>
              <a:buNone/>
            </a:pPr>
            <a:endParaRPr sz="24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56EA537-D6C0-9C94-01DF-B2F2B5BD26AC}"/>
              </a:ext>
            </a:extLst>
          </p:cNvPr>
          <p:cNvSpPr txBox="1"/>
          <p:nvPr/>
        </p:nvSpPr>
        <p:spPr>
          <a:xfrm>
            <a:off x="876743" y="2935823"/>
            <a:ext cx="3419380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tx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Doctors’ Appointment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Home Call Nurse &amp;                                                   Physiotherapist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Diagnostic Service at Home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Medicine Delivery at Home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Live Chat with Doctors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Ambulance Service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accent3">
                    <a:lumMod val="20000"/>
                    <a:lumOff val="80000"/>
                  </a:schemeClr>
                </a:solidFill>
                <a:latin typeface="Century Gothic"/>
                <a:ea typeface="Century Gothic"/>
                <a:cs typeface="Century Gothic"/>
                <a:sym typeface="Century Gothic"/>
              </a:rPr>
              <a:t>Blood Search</a:t>
            </a: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tx1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ingdings" panose="05000000000000000000" pitchFamily="2" charset="2"/>
              <a:buChar char="ü"/>
            </a:pPr>
            <a:endParaRPr lang="en-GB" sz="16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sz="16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EC43829-5A6A-1AF1-725F-7E293CFC5A9D}"/>
              </a:ext>
            </a:extLst>
          </p:cNvPr>
          <p:cNvSpPr txBox="1"/>
          <p:nvPr/>
        </p:nvSpPr>
        <p:spPr>
          <a:xfrm>
            <a:off x="1975040" y="2388237"/>
            <a:ext cx="10999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Service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5D3E36-9ED7-4B0D-D0DD-BCA18159DAB1}"/>
              </a:ext>
            </a:extLst>
          </p:cNvPr>
          <p:cNvSpPr txBox="1"/>
          <p:nvPr/>
        </p:nvSpPr>
        <p:spPr>
          <a:xfrm>
            <a:off x="7052396" y="3101531"/>
            <a:ext cx="3357904" cy="3739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dk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</a:t>
            </a: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Prescription, appointment &amp; Schedule Management Tools For Doctors.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Necessary Analytics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Referring Customers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r>
              <a:rPr lang="en-GB" sz="1600" dirty="0">
                <a:solidFill>
                  <a:schemeClr val="bg1"/>
                </a:solidFill>
                <a:latin typeface="Century Gothic" pitchFamily="34" charset="0"/>
                <a:ea typeface="Calibri"/>
                <a:cs typeface="Calibri"/>
                <a:sym typeface="Calibri"/>
              </a:rPr>
              <a:t> Promoting Products &amp; Services</a:t>
            </a:r>
          </a:p>
          <a:p>
            <a:pPr marL="28575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Wingdings" panose="05000000000000000000" pitchFamily="2" charset="2"/>
              <a:buChar char="ü"/>
            </a:pPr>
            <a:endParaRPr lang="en-GB" sz="1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2857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Wingdings" panose="05000000000000000000" pitchFamily="2" charset="2"/>
              <a:buChar char="ü"/>
            </a:pPr>
            <a:endParaRPr lang="en-GB" sz="1600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AD1794F-9ACF-7F45-3F44-0DF8B6F9650B}"/>
              </a:ext>
            </a:extLst>
          </p:cNvPr>
          <p:cNvSpPr txBox="1"/>
          <p:nvPr/>
        </p:nvSpPr>
        <p:spPr>
          <a:xfrm>
            <a:off x="8165184" y="2414020"/>
            <a:ext cx="109998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For Service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BAF3D39-A42D-D04E-C68F-D36722F3677D}"/>
              </a:ext>
            </a:extLst>
          </p:cNvPr>
          <p:cNvSpPr txBox="1"/>
          <p:nvPr/>
        </p:nvSpPr>
        <p:spPr>
          <a:xfrm>
            <a:off x="1633731" y="2527872"/>
            <a:ext cx="180209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Seekers: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2BBFC02-5F50-74F1-0EFE-EB4C4753F9B9}"/>
              </a:ext>
            </a:extLst>
          </p:cNvPr>
          <p:cNvSpPr txBox="1"/>
          <p:nvPr/>
        </p:nvSpPr>
        <p:spPr>
          <a:xfrm>
            <a:off x="7731697" y="2545290"/>
            <a:ext cx="202972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Providers:</a:t>
            </a:r>
          </a:p>
        </p:txBody>
      </p:sp>
    </p:spTree>
    <p:extLst>
      <p:ext uri="{BB962C8B-B14F-4D97-AF65-F5344CB8AC3E}">
        <p14:creationId xmlns:p14="http://schemas.microsoft.com/office/powerpoint/2010/main" val="193452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20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5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30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50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1000"/>
                            </p:stCondLst>
                            <p:childTnLst>
                              <p:par>
                                <p:cTn id="8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5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3" grpId="0" uiExpand="1" build="p"/>
      <p:bldP spid="4" grpId="0"/>
      <p:bldP spid="5" grpId="0" uiExpand="1" build="p"/>
      <p:bldP spid="16" grpId="0"/>
      <p:bldP spid="17" grpId="0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D1090D6-F048-FE1F-14E2-5CC0E59D5B1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78FE065C-AED4-43F5-8401-BDC5FACC4B52}"/>
              </a:ext>
            </a:extLst>
          </p:cNvPr>
          <p:cNvSpPr/>
          <p:nvPr/>
        </p:nvSpPr>
        <p:spPr>
          <a:xfrm>
            <a:off x="1889760" y="2001520"/>
            <a:ext cx="5100320" cy="3322320"/>
          </a:xfrm>
          <a:prstGeom prst="roundRect">
            <a:avLst>
              <a:gd name="adj" fmla="val 657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1991553" y="2042160"/>
            <a:ext cx="4104447" cy="314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1. Lack of awareness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2. Digital Divide Between Patients &amp; Physician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3. Policy &amp; Governance </a:t>
            </a:r>
          </a:p>
          <a:p>
            <a:pPr>
              <a:lnSpc>
                <a:spcPct val="200000"/>
              </a:lnSpc>
            </a:pPr>
            <a:r>
              <a:rPr lang="en-US" sz="2000" b="1" dirty="0">
                <a:solidFill>
                  <a:schemeClr val="bg1"/>
                </a:solidFill>
              </a:rPr>
              <a:t>4. Access to finance  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AF5571B-A94A-6138-B396-878A0347424F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Barriers to Entry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249879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1D5748A4-E52E-808B-8C2B-3E119A252CA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" name="Google Shape;247;g7aba2596d2_1_41"/>
          <p:cNvSpPr txBox="1"/>
          <p:nvPr/>
        </p:nvSpPr>
        <p:spPr>
          <a:xfrm>
            <a:off x="1991553" y="2042160"/>
            <a:ext cx="8359200" cy="719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933" b="1" i="0" u="none" strike="noStrike" cap="none">
              <a:solidFill>
                <a:srgbClr val="00000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E1F390E6-E0EE-F904-519A-FF6E72D59D3E}"/>
              </a:ext>
            </a:extLst>
          </p:cNvPr>
          <p:cNvGrpSpPr/>
          <p:nvPr/>
        </p:nvGrpSpPr>
        <p:grpSpPr>
          <a:xfrm>
            <a:off x="1638226" y="739050"/>
            <a:ext cx="8712527" cy="1053170"/>
            <a:chOff x="1638226" y="739050"/>
            <a:chExt cx="8712527" cy="1053170"/>
          </a:xfrm>
        </p:grpSpPr>
        <p:sp>
          <p:nvSpPr>
            <p:cNvPr id="247" name="Google Shape;247;g7aba2596d2_1_41"/>
            <p:cNvSpPr txBox="1"/>
            <p:nvPr/>
          </p:nvSpPr>
          <p:spPr>
            <a:xfrm>
              <a:off x="1991553" y="739050"/>
              <a:ext cx="8359200" cy="105317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0" tIns="0" rIns="0" bIns="0" anchor="t" anchorCtr="0">
              <a:no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4800" b="1" dirty="0">
                  <a:solidFill>
                    <a:srgbClr val="002060"/>
                  </a:solidFill>
                  <a:latin typeface="Cambria"/>
                  <a:ea typeface="Cambria"/>
                  <a:cs typeface="Cambria"/>
                  <a:sym typeface="Cambria"/>
                </a:rPr>
                <a:t>Our Future Events</a:t>
              </a:r>
              <a:endParaRPr sz="933" b="1" i="0" u="none" strike="noStrike" cap="none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endParaRPr>
            </a:p>
          </p:txBody>
        </p:sp>
        <p:sp>
          <p:nvSpPr>
            <p:cNvPr id="6" name="Google Shape;533;p23"/>
            <p:cNvSpPr/>
            <p:nvPr/>
          </p:nvSpPr>
          <p:spPr>
            <a:xfrm>
              <a:off x="1638226" y="1716327"/>
              <a:ext cx="8702663" cy="35074"/>
            </a:xfrm>
            <a:prstGeom prst="rect">
              <a:avLst/>
            </a:prstGeom>
            <a:solidFill>
              <a:srgbClr val="4BE4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Google Shape;503;p23">
            <a:extLst>
              <a:ext uri="{FF2B5EF4-FFF2-40B4-BE49-F238E27FC236}">
                <a16:creationId xmlns:a16="http://schemas.microsoft.com/office/drawing/2014/main" id="{741E1B44-9378-F968-AC16-10202D4DE769}"/>
              </a:ext>
            </a:extLst>
          </p:cNvPr>
          <p:cNvSpPr/>
          <p:nvPr/>
        </p:nvSpPr>
        <p:spPr>
          <a:xfrm>
            <a:off x="0" y="4922441"/>
            <a:ext cx="12192000" cy="30480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511;p23">
            <a:extLst>
              <a:ext uri="{FF2B5EF4-FFF2-40B4-BE49-F238E27FC236}">
                <a16:creationId xmlns:a16="http://schemas.microsoft.com/office/drawing/2014/main" id="{3CE5969A-BA00-2E78-0885-1C23E77702E8}"/>
              </a:ext>
            </a:extLst>
          </p:cNvPr>
          <p:cNvSpPr/>
          <p:nvPr/>
        </p:nvSpPr>
        <p:spPr>
          <a:xfrm>
            <a:off x="6105896" y="4820883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509;p23">
            <a:extLst>
              <a:ext uri="{FF2B5EF4-FFF2-40B4-BE49-F238E27FC236}">
                <a16:creationId xmlns:a16="http://schemas.microsoft.com/office/drawing/2014/main" id="{732802C4-B9F3-0A07-1518-93DB50CAF266}"/>
              </a:ext>
            </a:extLst>
          </p:cNvPr>
          <p:cNvSpPr/>
          <p:nvPr/>
        </p:nvSpPr>
        <p:spPr>
          <a:xfrm>
            <a:off x="2501533" y="4825696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BFDF7042-12B8-0DCA-F874-F8E743EA2446}"/>
              </a:ext>
            </a:extLst>
          </p:cNvPr>
          <p:cNvGrpSpPr/>
          <p:nvPr/>
        </p:nvGrpSpPr>
        <p:grpSpPr>
          <a:xfrm>
            <a:off x="137613" y="2824067"/>
            <a:ext cx="4963523" cy="1879709"/>
            <a:chOff x="137613" y="2824067"/>
            <a:chExt cx="4963523" cy="1879709"/>
          </a:xfrm>
        </p:grpSpPr>
        <p:sp>
          <p:nvSpPr>
            <p:cNvPr id="3" name="Callout: Down Arrow 2">
              <a:extLst>
                <a:ext uri="{FF2B5EF4-FFF2-40B4-BE49-F238E27FC236}">
                  <a16:creationId xmlns:a16="http://schemas.microsoft.com/office/drawing/2014/main" id="{6EEB2910-5E25-8571-2133-ED6B2190FD3A}"/>
                </a:ext>
              </a:extLst>
            </p:cNvPr>
            <p:cNvSpPr/>
            <p:nvPr/>
          </p:nvSpPr>
          <p:spPr>
            <a:xfrm>
              <a:off x="1089661" y="2824067"/>
              <a:ext cx="3059429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bg2">
                <a:lumMod val="60000"/>
                <a:lumOff val="40000"/>
              </a:schemeClr>
            </a:solidFill>
            <a:ln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oogle Shape;513;p23">
              <a:extLst>
                <a:ext uri="{FF2B5EF4-FFF2-40B4-BE49-F238E27FC236}">
                  <a16:creationId xmlns:a16="http://schemas.microsoft.com/office/drawing/2014/main" id="{07C2518E-065E-493E-4A44-29D97CFF6A7C}"/>
                </a:ext>
              </a:extLst>
            </p:cNvPr>
            <p:cNvGrpSpPr/>
            <p:nvPr/>
          </p:nvGrpSpPr>
          <p:grpSpPr>
            <a:xfrm>
              <a:off x="137613" y="2875917"/>
              <a:ext cx="4963523" cy="1028304"/>
              <a:chOff x="-2087507" y="-420008"/>
              <a:chExt cx="8840700" cy="1774466"/>
            </a:xfrm>
          </p:grpSpPr>
          <p:sp>
            <p:nvSpPr>
              <p:cNvPr id="13" name="Google Shape;514;p23">
                <a:extLst>
                  <a:ext uri="{FF2B5EF4-FFF2-40B4-BE49-F238E27FC236}">
                    <a16:creationId xmlns:a16="http://schemas.microsoft.com/office/drawing/2014/main" id="{3CE3D229-ADC6-0AAE-09BE-CC5ECFE3B798}"/>
                  </a:ext>
                </a:extLst>
              </p:cNvPr>
              <p:cNvSpPr txBox="1"/>
              <p:nvPr/>
            </p:nvSpPr>
            <p:spPr>
              <a:xfrm>
                <a:off x="300746" y="-420008"/>
                <a:ext cx="4133400" cy="123194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March</a:t>
                </a: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31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2022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4" name="Google Shape;515;p23">
                <a:extLst>
                  <a:ext uri="{FF2B5EF4-FFF2-40B4-BE49-F238E27FC236}">
                    <a16:creationId xmlns:a16="http://schemas.microsoft.com/office/drawing/2014/main" id="{135956E4-F5CF-B787-3698-1EC3DA02F228}"/>
                  </a:ext>
                </a:extLst>
              </p:cNvPr>
              <p:cNvSpPr txBox="1"/>
              <p:nvPr/>
            </p:nvSpPr>
            <p:spPr>
              <a:xfrm>
                <a:off x="-2087507" y="929573"/>
                <a:ext cx="8840700" cy="424885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228594" marR="0" lvl="0" indent="-228594" algn="ctr" rtl="0"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600"/>
                </a:pP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Android &amp; </a:t>
                </a:r>
                <a:r>
                  <a:rPr lang="en-GB" sz="1600" i="0" u="none" strike="noStrike" cap="none" dirty="0" err="1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ios</a:t>
                </a: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 app launch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9DAC390D-E726-0C82-E87E-ED3B63295FBE}"/>
              </a:ext>
            </a:extLst>
          </p:cNvPr>
          <p:cNvGrpSpPr/>
          <p:nvPr/>
        </p:nvGrpSpPr>
        <p:grpSpPr>
          <a:xfrm>
            <a:off x="4584963" y="2829662"/>
            <a:ext cx="3288390" cy="1879709"/>
            <a:chOff x="4584963" y="2829662"/>
            <a:chExt cx="3288390" cy="1879709"/>
          </a:xfrm>
        </p:grpSpPr>
        <p:sp>
          <p:nvSpPr>
            <p:cNvPr id="23" name="Callout: Down Arrow 22">
              <a:extLst>
                <a:ext uri="{FF2B5EF4-FFF2-40B4-BE49-F238E27FC236}">
                  <a16:creationId xmlns:a16="http://schemas.microsoft.com/office/drawing/2014/main" id="{C41724AD-99EE-9623-8B25-D6CB3DF37697}"/>
                </a:ext>
              </a:extLst>
            </p:cNvPr>
            <p:cNvSpPr/>
            <p:nvPr/>
          </p:nvSpPr>
          <p:spPr>
            <a:xfrm>
              <a:off x="4713071" y="2829662"/>
              <a:ext cx="3009390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accent2">
                <a:lumMod val="40000"/>
                <a:lumOff val="60000"/>
              </a:schemeClr>
            </a:solidFill>
            <a:ln>
              <a:solidFill>
                <a:schemeClr val="accent2">
                  <a:lumMod val="20000"/>
                  <a:lumOff val="8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oogle Shape;519;p23">
              <a:extLst>
                <a:ext uri="{FF2B5EF4-FFF2-40B4-BE49-F238E27FC236}">
                  <a16:creationId xmlns:a16="http://schemas.microsoft.com/office/drawing/2014/main" id="{7977672C-EB0A-90EE-6A74-DE124ABE8405}"/>
                </a:ext>
              </a:extLst>
            </p:cNvPr>
            <p:cNvGrpSpPr/>
            <p:nvPr/>
          </p:nvGrpSpPr>
          <p:grpSpPr>
            <a:xfrm>
              <a:off x="4584963" y="2848552"/>
              <a:ext cx="3288390" cy="1613009"/>
              <a:chOff x="207070" y="-144495"/>
              <a:chExt cx="4963381" cy="3226018"/>
            </a:xfrm>
          </p:grpSpPr>
          <p:sp>
            <p:nvSpPr>
              <p:cNvPr id="16" name="Google Shape;520;p23">
                <a:extLst>
                  <a:ext uri="{FF2B5EF4-FFF2-40B4-BE49-F238E27FC236}">
                    <a16:creationId xmlns:a16="http://schemas.microsoft.com/office/drawing/2014/main" id="{14A395B2-910C-9DEC-0AA1-BA66B107FFEC}"/>
                  </a:ext>
                </a:extLst>
              </p:cNvPr>
              <p:cNvSpPr txBox="1"/>
              <p:nvPr/>
            </p:nvSpPr>
            <p:spPr>
              <a:xfrm>
                <a:off x="207070" y="-144495"/>
                <a:ext cx="4939797" cy="142782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June</a:t>
                </a: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30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2022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17" name="Google Shape;521;p23">
                <a:extLst>
                  <a:ext uri="{FF2B5EF4-FFF2-40B4-BE49-F238E27FC236}">
                    <a16:creationId xmlns:a16="http://schemas.microsoft.com/office/drawing/2014/main" id="{22A57865-7F2A-5F35-70FE-30749FF31200}"/>
                  </a:ext>
                </a:extLst>
              </p:cNvPr>
              <p:cNvSpPr txBox="1"/>
              <p:nvPr/>
            </p:nvSpPr>
            <p:spPr>
              <a:xfrm>
                <a:off x="230652" y="1207163"/>
                <a:ext cx="4939799" cy="18743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457200" algn="l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  Pre Series A</a:t>
                </a:r>
                <a:r>
                  <a:rPr lang="en-GB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 Funding</a:t>
                </a:r>
              </a:p>
              <a:p>
                <a:pPr marL="0" marR="0" lvl="0" indent="457200" algn="l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Activate All the Services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52063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333" i="0" u="none" strike="noStrike" cap="none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omfortaa"/>
                  <a:ea typeface="Comfortaa"/>
                  <a:cs typeface="Comfortaa"/>
                  <a:sym typeface="Comfortaa"/>
                </a:endParaRPr>
              </a:p>
            </p:txBody>
          </p:sp>
        </p:grpSp>
      </p:grpSp>
      <p:sp>
        <p:nvSpPr>
          <p:cNvPr id="18" name="Google Shape;526;p23">
            <a:extLst>
              <a:ext uri="{FF2B5EF4-FFF2-40B4-BE49-F238E27FC236}">
                <a16:creationId xmlns:a16="http://schemas.microsoft.com/office/drawing/2014/main" id="{D8C1133C-93C4-6295-1BE1-B7EF53D4501C}"/>
              </a:ext>
            </a:extLst>
          </p:cNvPr>
          <p:cNvSpPr/>
          <p:nvPr/>
        </p:nvSpPr>
        <p:spPr>
          <a:xfrm>
            <a:off x="9634591" y="4811358"/>
            <a:ext cx="243300" cy="244391"/>
          </a:xfrm>
          <a:custGeom>
            <a:avLst/>
            <a:gdLst/>
            <a:ahLst/>
            <a:cxnLst/>
            <a:rect l="l" t="t" r="r" b="b"/>
            <a:pathLst>
              <a:path w="6321665" h="6350000" extrusionOk="0">
                <a:moveTo>
                  <a:pt x="3160833" y="0"/>
                </a:moveTo>
                <a:lnTo>
                  <a:pt x="3160833" y="0"/>
                </a:lnTo>
                <a:cubicBezTo>
                  <a:pt x="4908795" y="7817"/>
                  <a:pt x="6321666" y="1427021"/>
                  <a:pt x="6321666" y="3175000"/>
                </a:cubicBezTo>
                <a:cubicBezTo>
                  <a:pt x="6321666" y="4922979"/>
                  <a:pt x="4908795" y="6342183"/>
                  <a:pt x="3160833" y="6350000"/>
                </a:cubicBezTo>
                <a:cubicBezTo>
                  <a:pt x="1412871" y="6342183"/>
                  <a:pt x="0" y="4922979"/>
                  <a:pt x="0" y="3175000"/>
                </a:cubicBezTo>
                <a:cubicBezTo>
                  <a:pt x="0" y="1427021"/>
                  <a:pt x="1412871" y="7817"/>
                  <a:pt x="3160833" y="0"/>
                </a:cubicBezTo>
                <a:close/>
              </a:path>
            </a:pathLst>
          </a:custGeom>
          <a:solidFill>
            <a:srgbClr val="00206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B281822C-F8DE-0BB2-252A-72523E431BBA}"/>
              </a:ext>
            </a:extLst>
          </p:cNvPr>
          <p:cNvGrpSpPr/>
          <p:nvPr/>
        </p:nvGrpSpPr>
        <p:grpSpPr>
          <a:xfrm>
            <a:off x="7790117" y="2822316"/>
            <a:ext cx="3960211" cy="1879709"/>
            <a:chOff x="7790117" y="2822316"/>
            <a:chExt cx="3960211" cy="1879709"/>
          </a:xfrm>
        </p:grpSpPr>
        <p:sp>
          <p:nvSpPr>
            <p:cNvPr id="27" name="Callout: Down Arrow 26">
              <a:extLst>
                <a:ext uri="{FF2B5EF4-FFF2-40B4-BE49-F238E27FC236}">
                  <a16:creationId xmlns:a16="http://schemas.microsoft.com/office/drawing/2014/main" id="{613C37ED-13B9-0CD5-56E8-FC0209692890}"/>
                </a:ext>
              </a:extLst>
            </p:cNvPr>
            <p:cNvSpPr/>
            <p:nvPr/>
          </p:nvSpPr>
          <p:spPr>
            <a:xfrm>
              <a:off x="8235864" y="2822316"/>
              <a:ext cx="3009390" cy="1879709"/>
            </a:xfrm>
            <a:prstGeom prst="downArrowCallout">
              <a:avLst>
                <a:gd name="adj1" fmla="val 25000"/>
                <a:gd name="adj2" fmla="val 25000"/>
                <a:gd name="adj3" fmla="val 12839"/>
                <a:gd name="adj4" fmla="val 72577"/>
              </a:avLst>
            </a:prstGeom>
            <a:solidFill>
              <a:schemeClr val="accent3">
                <a:lumMod val="60000"/>
                <a:lumOff val="40000"/>
              </a:schemeClr>
            </a:solidFill>
            <a:ln>
              <a:solidFill>
                <a:schemeClr val="accent3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9" name="Google Shape;527;p23">
              <a:extLst>
                <a:ext uri="{FF2B5EF4-FFF2-40B4-BE49-F238E27FC236}">
                  <a16:creationId xmlns:a16="http://schemas.microsoft.com/office/drawing/2014/main" id="{252708E7-D616-630A-0582-8C0DBBAFB4C6}"/>
                </a:ext>
              </a:extLst>
            </p:cNvPr>
            <p:cNvGrpSpPr/>
            <p:nvPr/>
          </p:nvGrpSpPr>
          <p:grpSpPr>
            <a:xfrm>
              <a:off x="7790117" y="2847304"/>
              <a:ext cx="3960211" cy="1289203"/>
              <a:chOff x="79563" y="-441574"/>
              <a:chExt cx="4133401" cy="2316213"/>
            </a:xfrm>
          </p:grpSpPr>
          <p:sp>
            <p:nvSpPr>
              <p:cNvPr id="20" name="Google Shape;528;p23">
                <a:extLst>
                  <a:ext uri="{FF2B5EF4-FFF2-40B4-BE49-F238E27FC236}">
                    <a16:creationId xmlns:a16="http://schemas.microsoft.com/office/drawing/2014/main" id="{FE86B60F-1740-0BBD-AF92-2E018B691AE0}"/>
                  </a:ext>
                </a:extLst>
              </p:cNvPr>
              <p:cNvSpPr txBox="1"/>
              <p:nvPr/>
            </p:nvSpPr>
            <p:spPr>
              <a:xfrm>
                <a:off x="79563" y="-441574"/>
                <a:ext cx="4133401" cy="128263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December 31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  <a:p>
                <a:pPr marL="0" marR="0" lvl="0" indent="0" algn="ctr" rtl="0">
                  <a:lnSpc>
                    <a:spcPct val="12002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GB" sz="1933" b="1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2023</a:t>
                </a:r>
                <a:endParaRPr b="1"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  <p:sp>
            <p:nvSpPr>
              <p:cNvPr id="21" name="Google Shape;529;p23">
                <a:extLst>
                  <a:ext uri="{FF2B5EF4-FFF2-40B4-BE49-F238E27FC236}">
                    <a16:creationId xmlns:a16="http://schemas.microsoft.com/office/drawing/2014/main" id="{F1EA89AF-5E30-2F7B-96CB-94AB607EC109}"/>
                  </a:ext>
                </a:extLst>
              </p:cNvPr>
              <p:cNvSpPr txBox="1"/>
              <p:nvPr/>
            </p:nvSpPr>
            <p:spPr>
              <a:xfrm>
                <a:off x="227477" y="750980"/>
                <a:ext cx="3777902" cy="11236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0" tIns="0" rIns="0" bIns="0" anchor="t" anchorCtr="0">
                <a:spAutoFit/>
              </a:bodyPr>
              <a:lstStyle/>
              <a:p>
                <a:pPr marL="0" marR="0" lvl="0" indent="0" algn="ctr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i="0" u="none" strike="noStrike" cap="none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Series A Funding</a:t>
                </a:r>
              </a:p>
              <a:p>
                <a:pPr marL="0" marR="0" lvl="0" indent="0" algn="ctr" rtl="0">
                  <a:lnSpc>
                    <a:spcPct val="126687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6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  <a:latin typeface="Century Gothic"/>
                    <a:ea typeface="Century Gothic"/>
                    <a:cs typeface="Century Gothic"/>
                    <a:sym typeface="Century Gothic"/>
                  </a:rPr>
                  <a:t>Launch at Nepal</a:t>
                </a:r>
                <a:endParaRPr dirty="0">
                  <a:solidFill>
                    <a:schemeClr val="tx1">
                      <a:lumMod val="95000"/>
                      <a:lumOff val="5000"/>
                    </a:schemeClr>
                  </a:solidFill>
                  <a:latin typeface="Century Gothic"/>
                  <a:ea typeface="Century Gothic"/>
                  <a:cs typeface="Century Gothic"/>
                  <a:sym typeface="Century Gothic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2920292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8" grpId="0" animBg="1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691E70A-A601-7D9A-E451-9E0B0312D3B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3">
              <a:alphaModFix amt="15000"/>
            </a:blip>
            <a:srcRect/>
            <a:stretch>
              <a:fillRect l="-25098"/>
            </a:stretch>
          </a:blip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5" name="Google Shape;245;g7aba2596d2_1_41"/>
          <p:cNvSpPr txBox="1"/>
          <p:nvPr/>
        </p:nvSpPr>
        <p:spPr>
          <a:xfrm>
            <a:off x="3473562" y="6496685"/>
            <a:ext cx="8320500" cy="18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r" rtl="0">
              <a:lnSpc>
                <a:spcPct val="13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b="0" i="0" u="none" strike="noStrike" cap="none" dirty="0" err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TiGrow</a:t>
            </a:r>
            <a:r>
              <a:rPr lang="en-GB" sz="1200" b="0" i="0" u="none" strike="noStrike" cap="none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 Ltd. | 2019</a:t>
            </a:r>
            <a:endParaRPr sz="933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g7aba2596d2_1_41"/>
          <p:cNvSpPr txBox="1"/>
          <p:nvPr/>
        </p:nvSpPr>
        <p:spPr>
          <a:xfrm>
            <a:off x="1991553" y="967650"/>
            <a:ext cx="8359200" cy="1053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002060"/>
                </a:solidFill>
                <a:latin typeface="Cambria"/>
                <a:ea typeface="Cambria"/>
                <a:cs typeface="Cambria"/>
                <a:sym typeface="Cambria"/>
              </a:rPr>
              <a:t>Financial Estimations (BDT) for 5 Years</a:t>
            </a:r>
            <a:endParaRPr sz="3600" b="1" i="0" u="none" strike="noStrike" cap="none" dirty="0">
              <a:solidFill>
                <a:srgbClr val="002060"/>
              </a:solidFill>
              <a:latin typeface="Cambria"/>
              <a:ea typeface="Cambria"/>
              <a:cs typeface="Cambria"/>
              <a:sym typeface="Cambria"/>
            </a:endParaRPr>
          </a:p>
        </p:txBody>
      </p:sp>
      <p:sp>
        <p:nvSpPr>
          <p:cNvPr id="6" name="Google Shape;533;p23"/>
          <p:cNvSpPr/>
          <p:nvPr/>
        </p:nvSpPr>
        <p:spPr>
          <a:xfrm>
            <a:off x="1819201" y="1716327"/>
            <a:ext cx="8702663" cy="35074"/>
          </a:xfrm>
          <a:prstGeom prst="rect">
            <a:avLst/>
          </a:prstGeom>
          <a:solidFill>
            <a:srgbClr val="4BE4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7" name="Chart 6">
            <a:extLst>
              <a:ext uri="{FF2B5EF4-FFF2-40B4-BE49-F238E27FC236}">
                <a16:creationId xmlns:a16="http://schemas.microsoft.com/office/drawing/2014/main" id="{7E19FBCC-0B2E-D8A9-7801-7135A67615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4085194"/>
              </p:ext>
            </p:extLst>
          </p:nvPr>
        </p:nvGraphicFramePr>
        <p:xfrm>
          <a:off x="1469772" y="1884000"/>
          <a:ext cx="8626728" cy="4974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6394598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7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7">
                                            <p:graphicEl>
                                              <a:chart seriesIdx="0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7">
                                            <p:graphicEl>
                                              <a:chart seriesIdx="1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7">
                                            <p:graphicEl>
                                              <a:chart seriesIdx="2" categoryIdx="0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">
                                            <p:graphicEl>
                                              <a:chart seriesIdx="0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7">
                                            <p:graphicEl>
                                              <a:chart seriesIdx="1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5" dur="500"/>
                                        <p:tgtEl>
                                          <p:spTgt spid="7">
                                            <p:graphicEl>
                                              <a:chart seriesIdx="2" categoryIdx="1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7">
                                            <p:graphicEl>
                                              <a:chart seriesIdx="0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00"/>
                            </p:stCondLst>
                            <p:childTnLst>
                              <p:par>
                                <p:cTn id="5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7">
                                            <p:graphicEl>
                                              <a:chart seriesIdx="1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000"/>
                            </p:stCondLst>
                            <p:childTnLst>
                              <p:par>
                                <p:cTn id="5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00"/>
                                        <p:tgtEl>
                                          <p:spTgt spid="7">
                                            <p:graphicEl>
                                              <a:chart seriesIdx="2" categoryIdx="2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7">
                                            <p:graphicEl>
                                              <a:chart seriesIdx="0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7">
                                            <p:graphicEl>
                                              <a:chart seriesIdx="1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1" dur="500"/>
                                        <p:tgtEl>
                                          <p:spTgt spid="7">
                                            <p:graphicEl>
                                              <a:chart seriesIdx="2" categoryIdx="3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6" dur="500"/>
                                        <p:tgtEl>
                                          <p:spTgt spid="7">
                                            <p:graphicEl>
                                              <a:chart seriesIdx="0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7">
                                            <p:graphicEl>
                                              <a:chart seriesIdx="1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7">
                                            <p:graphicEl>
                                              <a:chart seriesIdx="2" categoryIdx="4" bldStep="ptInCategory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/>
      <p:bldP spid="6" grpId="0" animBg="1"/>
      <p:bldGraphic spid="7" grpId="0" uiExpand="1">
        <p:bldSub>
          <a:bldChart bld="categoryEl"/>
        </p:bldSub>
      </p:bldGraphic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890</TotalTime>
  <Words>333</Words>
  <Application>Microsoft Office PowerPoint</Application>
  <PresentationFormat>Widescreen</PresentationFormat>
  <Paragraphs>96</Paragraphs>
  <Slides>10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Comfortaa</vt:lpstr>
      <vt:lpstr>Century Gothic</vt:lpstr>
      <vt:lpstr>Wingdings</vt:lpstr>
      <vt:lpstr>Arial</vt:lpstr>
      <vt:lpstr>Calibri</vt:lpstr>
      <vt:lpstr>Cambria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Erfanul Hoque Rashik</dc:creator>
  <cp:lastModifiedBy>ADMIN</cp:lastModifiedBy>
  <cp:revision>130</cp:revision>
  <dcterms:created xsi:type="dcterms:W3CDTF">2019-11-09T13:53:03Z</dcterms:created>
  <dcterms:modified xsi:type="dcterms:W3CDTF">2022-07-24T18:06:20Z</dcterms:modified>
</cp:coreProperties>
</file>